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0"/>
  </p:notesMasterIdLst>
  <p:handoutMasterIdLst>
    <p:handoutMasterId r:id="rId51"/>
  </p:handoutMasterIdLst>
  <p:sldIdLst>
    <p:sldId id="256" r:id="rId5"/>
    <p:sldId id="257" r:id="rId6"/>
    <p:sldId id="272" r:id="rId7"/>
    <p:sldId id="258" r:id="rId8"/>
    <p:sldId id="273" r:id="rId9"/>
    <p:sldId id="276" r:id="rId10"/>
    <p:sldId id="296" r:id="rId11"/>
    <p:sldId id="297" r:id="rId12"/>
    <p:sldId id="298" r:id="rId13"/>
    <p:sldId id="259" r:id="rId14"/>
    <p:sldId id="307" r:id="rId15"/>
    <p:sldId id="274" r:id="rId16"/>
    <p:sldId id="292" r:id="rId17"/>
    <p:sldId id="293" r:id="rId18"/>
    <p:sldId id="294" r:id="rId19"/>
    <p:sldId id="295" r:id="rId20"/>
    <p:sldId id="306" r:id="rId21"/>
    <p:sldId id="299" r:id="rId22"/>
    <p:sldId id="304" r:id="rId23"/>
    <p:sldId id="310" r:id="rId24"/>
    <p:sldId id="300" r:id="rId25"/>
    <p:sldId id="302" r:id="rId26"/>
    <p:sldId id="303" r:id="rId27"/>
    <p:sldId id="314" r:id="rId28"/>
    <p:sldId id="271" r:id="rId29"/>
    <p:sldId id="275" r:id="rId30"/>
    <p:sldId id="291" r:id="rId31"/>
    <p:sldId id="305" r:id="rId32"/>
    <p:sldId id="278" r:id="rId33"/>
    <p:sldId id="309" r:id="rId34"/>
    <p:sldId id="308" r:id="rId35"/>
    <p:sldId id="288" r:id="rId36"/>
    <p:sldId id="289" r:id="rId37"/>
    <p:sldId id="287" r:id="rId38"/>
    <p:sldId id="290" r:id="rId39"/>
    <p:sldId id="313" r:id="rId40"/>
    <p:sldId id="279" r:id="rId41"/>
    <p:sldId id="315" r:id="rId42"/>
    <p:sldId id="316" r:id="rId43"/>
    <p:sldId id="317" r:id="rId44"/>
    <p:sldId id="281" r:id="rId45"/>
    <p:sldId id="312" r:id="rId46"/>
    <p:sldId id="282" r:id="rId47"/>
    <p:sldId id="311" r:id="rId48"/>
    <p:sldId id="260" r:id="rId49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FA0DC-C842-FDDB-7854-5435593D0D09}" v="2686" vWet="2687" dt="2023-05-30T11:17:42.429"/>
    <p1510:client id="{793118EC-60E0-4F22-87FA-A8AE1B9E58CE}" v="15" dt="2023-05-29T21:22:19.476"/>
    <p1510:client id="{C5732556-BD63-40A3-8C4B-EED40903D996}" v="13" dt="2023-05-29T21:20:47.035"/>
    <p1510:client id="{E1A84269-03AD-E646-8068-72405A6B8355}" v="5493" dt="2023-05-30T11:22:55.610"/>
    <p1510:client id="{E7C4C304-7EE8-2A13-BC9D-71B4458A1011}" v="3220" dt="2023-05-30T11:11:40.632"/>
    <p1510:client id="{F4626D8C-9E74-976D-81CE-FC7089E355DB}" v="646" dt="2023-05-30T00:03:06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>
      <p:cViewPr varScale="1">
        <p:scale>
          <a:sx n="140" d="100"/>
          <a:sy n="140" d="100"/>
        </p:scale>
        <p:origin x="8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30.05.23</a:t>
            </a:fld>
            <a:endParaRPr lang="fr-CH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30/05/2023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361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075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402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10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873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719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578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6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12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81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066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131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79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50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9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screenshot, 3d modeling, art&#10;&#10;Description automatically generated">
            <a:extLst>
              <a:ext uri="{FF2B5EF4-FFF2-40B4-BE49-F238E27FC236}">
                <a16:creationId xmlns:a16="http://schemas.microsoft.com/office/drawing/2014/main" id="{208C1A4F-F1BC-7F9E-058D-7E6FBD9CA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775" b="3775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controller  for virtual fly locomotion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Alaa Abboud</a:t>
            </a:r>
          </a:p>
          <a:p>
            <a:r>
              <a:rPr lang="en-US" b="0" i="0" u="none" strike="noStrike">
                <a:effectLst/>
                <a:latin typeface="Arial" panose="020B0604020202020204" pitchFamily="34" charset="0"/>
              </a:rPr>
              <a:t>Flore Munier-Jolain</a:t>
            </a:r>
          </a:p>
          <a:p>
            <a:r>
              <a:rPr lang="en-US"/>
              <a:t>Luca Zunino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30 May 2023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COBAR</a:t>
            </a:r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CPG-based controller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E98268-DCAB-2F4E-BCED-FA785F468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From open-loop to closed-loop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Tripod gait VS Caterpillar gait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Results</a:t>
            </a:r>
          </a:p>
        </p:txBody>
      </p:sp>
      <p:pic>
        <p:nvPicPr>
          <p:cNvPr id="9" name="Picture Placeholder 8" descr="A black and yellow salamander on moss&#10;&#10;Description automatically generated">
            <a:extLst>
              <a:ext uri="{FF2B5EF4-FFF2-40B4-BE49-F238E27FC236}">
                <a16:creationId xmlns:a16="http://schemas.microsoft.com/office/drawing/2014/main" id="{9A0363E5-DD0E-A3DD-5B8C-57683DC8AF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556" r="23556"/>
          <a:stretch>
            <a:fillRect/>
          </a:stretch>
        </p:blipFill>
        <p:spPr/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82B22-361D-FA3C-A708-4CED4583ECBB}"/>
              </a:ext>
            </a:extLst>
          </p:cNvPr>
          <p:cNvSpPr txBox="1"/>
          <p:nvPr/>
        </p:nvSpPr>
        <p:spPr>
          <a:xfrm>
            <a:off x="904875" y="4904740"/>
            <a:ext cx="414996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>
                <a:solidFill>
                  <a:schemeClr val="bg1"/>
                </a:solidFill>
              </a:rPr>
              <a:t>Frank Vassen from Brussels, Belgium, CC BY 2.0 &lt;https://creativecommons.org/licenses/by/2.0&gt;,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714791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1544"/>
            <a:ext cx="7726363" cy="3888915"/>
          </a:xfrm>
        </p:spPr>
        <p:txBody>
          <a:bodyPr/>
          <a:lstStyle/>
          <a:p>
            <a:r>
              <a:rPr lang="en-US" b="1"/>
              <a:t>CPG-based controllers </a:t>
            </a:r>
            <a:r>
              <a:rPr lang="en-US"/>
              <a:t>have been extensively described in </a:t>
            </a:r>
            <a:r>
              <a:rPr lang="en-US" b="1"/>
              <a:t>literature</a:t>
            </a:r>
            <a:r>
              <a:rPr lang="en-US"/>
              <a:t>;</a:t>
            </a:r>
          </a:p>
          <a:p>
            <a:r>
              <a:rPr lang="en-US"/>
              <a:t>One of the </a:t>
            </a:r>
            <a:r>
              <a:rPr lang="en-US" b="1"/>
              <a:t>main limitations </a:t>
            </a:r>
            <a:r>
              <a:rPr lang="en-US"/>
              <a:t>of the standard formulation of </a:t>
            </a:r>
            <a:r>
              <a:rPr lang="en-US" b="1"/>
              <a:t>CPG</a:t>
            </a:r>
            <a:r>
              <a:rPr lang="en-US"/>
              <a:t> is that it is </a:t>
            </a:r>
            <a:r>
              <a:rPr lang="en-US" b="1"/>
              <a:t>open-loop</a:t>
            </a:r>
            <a:r>
              <a:rPr lang="en-US"/>
              <a:t>;</a:t>
            </a:r>
          </a:p>
          <a:p>
            <a:r>
              <a:rPr lang="en-US"/>
              <a:t>CPGs are well suited for </a:t>
            </a:r>
            <a:r>
              <a:rPr lang="en-US" b="1"/>
              <a:t>rapid</a:t>
            </a:r>
            <a:r>
              <a:rPr lang="en-US"/>
              <a:t>, </a:t>
            </a:r>
            <a:r>
              <a:rPr lang="en-US" b="1"/>
              <a:t>cyclical movements </a:t>
            </a:r>
            <a:r>
              <a:rPr lang="en-US"/>
              <a:t>that do not heavily rely on sensory feedback;</a:t>
            </a:r>
          </a:p>
          <a:p>
            <a:r>
              <a:rPr lang="en-US"/>
              <a:t>We decided to employ </a:t>
            </a:r>
            <a:r>
              <a:rPr lang="en-US" b="1"/>
              <a:t>six CPGs</a:t>
            </a:r>
            <a:r>
              <a:rPr lang="en-US"/>
              <a:t>, one per leg.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91732" cy="1072753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8" name="Picture 7" descr="A black and yellow salamander on moss&#10;&#10;Description automatically generated">
            <a:extLst>
              <a:ext uri="{FF2B5EF4-FFF2-40B4-BE49-F238E27FC236}">
                <a16:creationId xmlns:a16="http://schemas.microsoft.com/office/drawing/2014/main" id="{53772030-1AA4-1456-92CC-429A8E247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01" b="13929"/>
          <a:stretch/>
        </p:blipFill>
        <p:spPr>
          <a:xfrm>
            <a:off x="1105147" y="3082460"/>
            <a:ext cx="6933705" cy="1639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15C108-4D65-DEA3-0396-166E5F76022B}"/>
              </a:ext>
            </a:extLst>
          </p:cNvPr>
          <p:cNvSpPr txBox="1"/>
          <p:nvPr/>
        </p:nvSpPr>
        <p:spPr>
          <a:xfrm>
            <a:off x="5696607" y="4466743"/>
            <a:ext cx="2469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>
                <a:solidFill>
                  <a:schemeClr val="bg1"/>
                </a:solidFill>
              </a:rPr>
              <a:t>Frank Vassen from Brussels, Belgium, CC BY 2.0 &lt;https://creativecommons.org/licenses/by/2.0&gt;,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681048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1544"/>
            <a:ext cx="7726363" cy="3888915"/>
          </a:xfrm>
        </p:spPr>
        <p:txBody>
          <a:bodyPr/>
          <a:lstStyle/>
          <a:p>
            <a:r>
              <a:rPr lang="en-US" b="1"/>
              <a:t>CPG-based controllers </a:t>
            </a:r>
            <a:r>
              <a:rPr lang="en-US"/>
              <a:t>have been extensively described in </a:t>
            </a:r>
            <a:r>
              <a:rPr lang="en-US" b="1"/>
              <a:t>literature</a:t>
            </a:r>
            <a:r>
              <a:rPr lang="en-US"/>
              <a:t>;</a:t>
            </a:r>
          </a:p>
          <a:p>
            <a:r>
              <a:rPr lang="en-US"/>
              <a:t>One of the </a:t>
            </a:r>
            <a:r>
              <a:rPr lang="en-US" b="1"/>
              <a:t>main limitations </a:t>
            </a:r>
            <a:r>
              <a:rPr lang="en-US"/>
              <a:t>of the standard formulation of CPG is that it is </a:t>
            </a:r>
            <a:r>
              <a:rPr lang="en-US" b="1"/>
              <a:t>open-loop</a:t>
            </a:r>
            <a:r>
              <a:rPr lang="en-US"/>
              <a:t>: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91732" cy="1072753"/>
          </a:xfrm>
        </p:spPr>
        <p:txBody>
          <a:bodyPr/>
          <a:lstStyle/>
          <a:p>
            <a:r>
              <a:rPr lang="en-US"/>
              <a:t>From open-loop to closed loop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13" name="Picture 12" descr="A picture containing font, text, handwriting, white&#10;&#10;Description automatically generated">
            <a:extLst>
              <a:ext uri="{FF2B5EF4-FFF2-40B4-BE49-F238E27FC236}">
                <a16:creationId xmlns:a16="http://schemas.microsoft.com/office/drawing/2014/main" id="{8C5AC939-FBCB-0F9D-87A9-46338E5D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16" y="2524252"/>
            <a:ext cx="4104968" cy="697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B2A60F-843C-D7A1-659B-C8D0EBD32398}"/>
                  </a:ext>
                </a:extLst>
              </p:cNvPr>
              <p:cNvSpPr txBox="1"/>
              <p:nvPr/>
            </p:nvSpPr>
            <p:spPr>
              <a:xfrm>
                <a:off x="1790100" y="3394709"/>
                <a:ext cx="5955912" cy="1395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/>
                  <a:t>Frequency of the i-th oscillator;</a:t>
                </a:r>
                <a:endParaRPr lang="en-US" sz="14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/>
                  <a:t>Amplitude of the i-th oscillator;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/>
                  <a:t>Coupling strength between the i-th and the j-th oscillators;</a:t>
                </a:r>
                <a:endParaRPr lang="en-US" sz="14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/>
                  <a:t>Phase of the i-th oscillator;</a:t>
                </a:r>
                <a:endParaRPr lang="en-US" sz="14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/>
                  <a:t> Phase bias between the i-th and the j-th oscillators;</a:t>
                </a:r>
              </a:p>
              <a:p>
                <a:endParaRPr lang="en-GB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B2A60F-843C-D7A1-659B-C8D0EBD32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100" y="3394709"/>
                <a:ext cx="5955912" cy="1395254"/>
              </a:xfrm>
              <a:prstGeom prst="rect">
                <a:avLst/>
              </a:prstGeom>
              <a:blipFill>
                <a:blip r:embed="rId4"/>
                <a:stretch>
                  <a:fillRect t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776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1545"/>
            <a:ext cx="7726363" cy="3888915"/>
          </a:xfrm>
        </p:spPr>
        <p:txBody>
          <a:bodyPr/>
          <a:lstStyle/>
          <a:p>
            <a:r>
              <a:rPr lang="en-US"/>
              <a:t>We therefore decided to introduce </a:t>
            </a:r>
            <a:r>
              <a:rPr lang="en-US" b="1"/>
              <a:t>sensory feedback </a:t>
            </a:r>
            <a:r>
              <a:rPr lang="en-US"/>
              <a:t>in different ways;</a:t>
            </a:r>
          </a:p>
          <a:p>
            <a:r>
              <a:rPr lang="en-US" b="1"/>
              <a:t>Strategy 1</a:t>
            </a:r>
            <a:r>
              <a:rPr lang="en-US"/>
              <a:t>: Adding a term related to the </a:t>
            </a:r>
            <a:r>
              <a:rPr lang="en-US" b="1"/>
              <a:t>force</a:t>
            </a:r>
            <a:r>
              <a:rPr lang="en-US"/>
              <a:t> in the </a:t>
            </a:r>
            <a:r>
              <a:rPr lang="en-US" b="1"/>
              <a:t>differential equation</a:t>
            </a:r>
            <a:r>
              <a:rPr lang="en-US"/>
              <a:t>: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865304" cy="1072753"/>
          </a:xfrm>
        </p:spPr>
        <p:txBody>
          <a:bodyPr/>
          <a:lstStyle/>
          <a:p>
            <a:r>
              <a:rPr lang="en-US"/>
              <a:t>From open-loop to closed-loop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3" name="Picture 12" descr="A picture containing font, text, handwriting, white&#10;&#10;Description automatically generated">
            <a:extLst>
              <a:ext uri="{FF2B5EF4-FFF2-40B4-BE49-F238E27FC236}">
                <a16:creationId xmlns:a16="http://schemas.microsoft.com/office/drawing/2014/main" id="{8C5AC939-FBCB-0F9D-87A9-46338E5D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16" y="2571750"/>
            <a:ext cx="4104968" cy="697548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D02CA9C2-C069-641F-AC26-71D472E22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916" y="2478392"/>
            <a:ext cx="5895970" cy="769039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8F47DF20-6C30-44AE-1316-A3AF07723E9A}"/>
              </a:ext>
            </a:extLst>
          </p:cNvPr>
          <p:cNvSpPr/>
          <p:nvPr/>
        </p:nvSpPr>
        <p:spPr>
          <a:xfrm>
            <a:off x="6540882" y="2521585"/>
            <a:ext cx="1732231" cy="562728"/>
          </a:xfrm>
          <a:prstGeom prst="frame">
            <a:avLst>
              <a:gd name="adj1" fmla="val 51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2BB9A-7E82-9F64-513D-92D7F00FAFB2}"/>
                  </a:ext>
                </a:extLst>
              </p:cNvPr>
              <p:cNvSpPr txBox="1"/>
              <p:nvPr/>
            </p:nvSpPr>
            <p:spPr>
              <a:xfrm>
                <a:off x="1790100" y="3394709"/>
                <a:ext cx="5955912" cy="1828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/>
                  <a:t>Frequency of the i-th oscillator;</a:t>
                </a:r>
                <a:endParaRPr lang="en-US" sz="14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/>
                  <a:t>Amplitude of the i-th oscillator;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/>
                  <a:t>Coupling strength between the i-th and the j-th oscillators;</a:t>
                </a:r>
                <a:endParaRPr lang="en-US" sz="14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/>
                  <a:t>Phase of the i-th oscillator;</a:t>
                </a:r>
                <a:endParaRPr lang="en-US" sz="14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/>
                  <a:t> Phase bias between the i-th and the j-th oscillators;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Force experienced by the i-th end effector at time step t;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Force experienced by the i-th end effector at time step t – 1.</a:t>
                </a:r>
                <a:endParaRPr lang="en-US" b="0">
                  <a:solidFill>
                    <a:schemeClr val="accent1"/>
                  </a:solidFill>
                </a:endParaRPr>
              </a:p>
              <a:p>
                <a:endParaRPr lang="en-GB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2BB9A-7E82-9F64-513D-92D7F00FA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100" y="3394709"/>
                <a:ext cx="5955912" cy="1828962"/>
              </a:xfrm>
              <a:prstGeom prst="rect">
                <a:avLst/>
              </a:prstGeom>
              <a:blipFill>
                <a:blip r:embed="rId5"/>
                <a:stretch>
                  <a:fillRect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429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1545"/>
            <a:ext cx="7726363" cy="3888915"/>
          </a:xfrm>
        </p:spPr>
        <p:txBody>
          <a:bodyPr/>
          <a:lstStyle/>
          <a:p>
            <a:r>
              <a:rPr lang="en-US"/>
              <a:t>We therefore decided to introduce </a:t>
            </a:r>
            <a:r>
              <a:rPr lang="en-US" b="1"/>
              <a:t>sensory feedback </a:t>
            </a:r>
            <a:r>
              <a:rPr lang="en-US"/>
              <a:t>in different ways;</a:t>
            </a:r>
          </a:p>
          <a:p>
            <a:r>
              <a:rPr lang="en-US" b="1"/>
              <a:t>Strategy 2</a:t>
            </a:r>
            <a:r>
              <a:rPr lang="en-US"/>
              <a:t>: </a:t>
            </a:r>
            <a:r>
              <a:rPr lang="en-US" b="1"/>
              <a:t>Scaling the frequencies </a:t>
            </a:r>
            <a:r>
              <a:rPr lang="en-US"/>
              <a:t>of the oscillators based on the </a:t>
            </a:r>
            <a:r>
              <a:rPr lang="en-US" b="1"/>
              <a:t>contact forces </a:t>
            </a:r>
            <a:r>
              <a:rPr lang="en-US"/>
              <a:t>experienced by the end effectors: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60201" cy="1072753"/>
          </a:xfrm>
        </p:spPr>
        <p:txBody>
          <a:bodyPr/>
          <a:lstStyle/>
          <a:p>
            <a:r>
              <a:rPr lang="en-US"/>
              <a:t>From open-loop to closed-loop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20AFF8-C112-C8C7-68B6-CADCE7228E52}"/>
                  </a:ext>
                </a:extLst>
              </p:cNvPr>
              <p:cNvSpPr txBox="1"/>
              <p:nvPr/>
            </p:nvSpPr>
            <p:spPr>
              <a:xfrm>
                <a:off x="3689369" y="2374700"/>
                <a:ext cx="176526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func>
                            <m:func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20AFF8-C112-C8C7-68B6-CADCE722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369" y="2374700"/>
                <a:ext cx="1765260" cy="246221"/>
              </a:xfrm>
              <a:prstGeom prst="rect">
                <a:avLst/>
              </a:prstGeom>
              <a:blipFill>
                <a:blip r:embed="rId3"/>
                <a:stretch>
                  <a:fillRect l="-690" r="-345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BF3A37-9F0F-60E8-BB16-E32B48C301B7}"/>
                  </a:ext>
                </a:extLst>
              </p:cNvPr>
              <p:cNvSpPr txBox="1"/>
              <p:nvPr/>
            </p:nvSpPr>
            <p:spPr>
              <a:xfrm>
                <a:off x="3689369" y="2930202"/>
                <a:ext cx="176526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func>
                            <m:func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BF3A37-9F0F-60E8-BB16-E32B48C30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369" y="2930202"/>
                <a:ext cx="1765260" cy="246221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, font, white, line&#10;&#10;Description automatically generated">
            <a:extLst>
              <a:ext uri="{FF2B5EF4-FFF2-40B4-BE49-F238E27FC236}">
                <a16:creationId xmlns:a16="http://schemas.microsoft.com/office/drawing/2014/main" id="{1F74E534-C8D6-096C-52A1-3E2CADF4B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144" y="3485704"/>
            <a:ext cx="4315709" cy="1069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636E9C-A4B8-A6D5-A640-253454A6F693}"/>
              </a:ext>
            </a:extLst>
          </p:cNvPr>
          <p:cNvSpPr txBox="1"/>
          <p:nvPr/>
        </p:nvSpPr>
        <p:spPr>
          <a:xfrm>
            <a:off x="6729853" y="3866947"/>
            <a:ext cx="170798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FF0000"/>
                </a:solidFill>
              </a:rPr>
              <a:t>Linear interpolation approach</a:t>
            </a:r>
          </a:p>
        </p:txBody>
      </p:sp>
    </p:spTree>
    <p:extLst>
      <p:ext uri="{BB962C8B-B14F-4D97-AF65-F5344CB8AC3E}">
        <p14:creationId xmlns:p14="http://schemas.microsoft.com/office/powerpoint/2010/main" val="2837229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1545"/>
            <a:ext cx="7726363" cy="3888915"/>
          </a:xfrm>
        </p:spPr>
        <p:txBody>
          <a:bodyPr/>
          <a:lstStyle/>
          <a:p>
            <a:r>
              <a:rPr lang="en-US"/>
              <a:t>We therefore decided to introduce </a:t>
            </a:r>
            <a:r>
              <a:rPr lang="en-US" b="1"/>
              <a:t>sensory feedback</a:t>
            </a:r>
            <a:r>
              <a:rPr lang="en-US"/>
              <a:t> in different ways;</a:t>
            </a:r>
          </a:p>
          <a:p>
            <a:r>
              <a:rPr lang="en-US" b="1"/>
              <a:t>Strategy 3</a:t>
            </a:r>
            <a:r>
              <a:rPr lang="en-US"/>
              <a:t>: </a:t>
            </a:r>
            <a:r>
              <a:rPr lang="en-US" b="1"/>
              <a:t>Freezing a leg </a:t>
            </a:r>
            <a:r>
              <a:rPr lang="en-US"/>
              <a:t>(keeping the phase and amplitude of the oscillator constant) if the experienced </a:t>
            </a:r>
            <a:r>
              <a:rPr lang="en-US" b="1"/>
              <a:t>force</a:t>
            </a:r>
            <a:r>
              <a:rPr lang="en-US"/>
              <a:t> is </a:t>
            </a:r>
            <a:r>
              <a:rPr lang="en-US" b="1"/>
              <a:t>above a threshold</a:t>
            </a:r>
            <a:r>
              <a:rPr lang="en-US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833773" cy="1072753"/>
          </a:xfrm>
        </p:spPr>
        <p:txBody>
          <a:bodyPr/>
          <a:lstStyle/>
          <a:p>
            <a:r>
              <a:rPr lang="en-US"/>
              <a:t>From open-loop to closed-loop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9" name="Picture 8" descr="A close-up of a fly&#10;&#10;Description automatically generated">
            <a:extLst>
              <a:ext uri="{FF2B5EF4-FFF2-40B4-BE49-F238E27FC236}">
                <a16:creationId xmlns:a16="http://schemas.microsoft.com/office/drawing/2014/main" id="{5441B99F-5F79-461F-DE48-15B0D48B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77" b="4642"/>
          <a:stretch/>
        </p:blipFill>
        <p:spPr>
          <a:xfrm>
            <a:off x="1143000" y="2130445"/>
            <a:ext cx="6858000" cy="2663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32DE23-4AA7-CB53-EE98-2E1B43E65C3E}"/>
              </a:ext>
            </a:extLst>
          </p:cNvPr>
          <p:cNvSpPr txBox="1"/>
          <p:nvPr/>
        </p:nvSpPr>
        <p:spPr>
          <a:xfrm>
            <a:off x="2283213" y="4585318"/>
            <a:ext cx="457757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00">
                <a:solidFill>
                  <a:schemeClr val="bg1"/>
                </a:solidFill>
              </a:rPr>
              <a:t>Hannah Davis, CC BY-SA 4.0 &lt;https://creativecommons.org/licenses/by-sa/4.0&gt;,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27946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1545"/>
            <a:ext cx="7726363" cy="3888915"/>
          </a:xfrm>
        </p:spPr>
        <p:txBody>
          <a:bodyPr/>
          <a:lstStyle/>
          <a:p>
            <a:r>
              <a:rPr lang="en-US"/>
              <a:t>One of the gait types described more in detail in literature is the </a:t>
            </a:r>
            <a:r>
              <a:rPr lang="en-US" b="1"/>
              <a:t>tripod gait</a:t>
            </a:r>
            <a:r>
              <a:rPr lang="en-US"/>
              <a:t>:</a:t>
            </a:r>
          </a:p>
          <a:p>
            <a:pPr lvl="1"/>
            <a:r>
              <a:rPr lang="en-US" b="1"/>
              <a:t>Three legs move simultaneously</a:t>
            </a:r>
            <a:r>
              <a:rPr lang="en-US"/>
              <a:t>, the others keep contact with the ground;</a:t>
            </a:r>
          </a:p>
          <a:p>
            <a:pPr lvl="1"/>
            <a:r>
              <a:rPr lang="en-US"/>
              <a:t>Good compromise between </a:t>
            </a:r>
            <a:r>
              <a:rPr lang="en-US" b="1"/>
              <a:t>speed</a:t>
            </a:r>
            <a:r>
              <a:rPr lang="en-US"/>
              <a:t> and </a:t>
            </a:r>
            <a:r>
              <a:rPr lang="en-US" b="1"/>
              <a:t>stability</a:t>
            </a:r>
            <a:r>
              <a:rPr lang="en-US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91732" cy="1072753"/>
          </a:xfrm>
        </p:spPr>
        <p:txBody>
          <a:bodyPr/>
          <a:lstStyle/>
          <a:p>
            <a:r>
              <a:rPr lang="en-US"/>
              <a:t>Tripod gait VS Caterpillar gait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8" name="Picture 7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DB3FC3E5-FE85-3775-E4A1-1FB3E59AE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056" y="2571750"/>
            <a:ext cx="3672906" cy="18072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A24FCA-9891-043C-1477-E1BD4223049F}"/>
              </a:ext>
            </a:extLst>
          </p:cNvPr>
          <p:cNvSpPr txBox="1"/>
          <p:nvPr/>
        </p:nvSpPr>
        <p:spPr>
          <a:xfrm>
            <a:off x="5170408" y="4484603"/>
            <a:ext cx="3460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Phase bias matrix for the tripod gait</a:t>
            </a:r>
          </a:p>
        </p:txBody>
      </p:sp>
      <p:pic>
        <p:nvPicPr>
          <p:cNvPr id="14" name="tripod_g">
            <a:hlinkClick r:id="" action="ppaction://media"/>
            <a:extLst>
              <a:ext uri="{FF2B5EF4-FFF2-40B4-BE49-F238E27FC236}">
                <a16:creationId xmlns:a16="http://schemas.microsoft.com/office/drawing/2014/main" id="{B5CFEEE5-9F93-C5EE-C5B2-8617E5AF17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5298" y="2266184"/>
            <a:ext cx="3602334" cy="27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6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641815" cy="1072753"/>
          </a:xfrm>
        </p:spPr>
        <p:txBody>
          <a:bodyPr/>
          <a:lstStyle/>
          <a:p>
            <a:r>
              <a:rPr lang="en-US"/>
              <a:t>Tripod gait VS Caterpillar gait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7" name="Trimmed_caterpillar">
            <a:hlinkClick r:id="" action="ppaction://media"/>
            <a:extLst>
              <a:ext uri="{FF2B5EF4-FFF2-40B4-BE49-F238E27FC236}">
                <a16:creationId xmlns:a16="http://schemas.microsoft.com/office/drawing/2014/main" id="{DF545966-91C8-6411-45AF-1A52523BB9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589" y="730528"/>
            <a:ext cx="7420821" cy="4174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3DAC47-8A27-016C-AF66-9B749445CF77}"/>
              </a:ext>
            </a:extLst>
          </p:cNvPr>
          <p:cNvSpPr txBox="1"/>
          <p:nvPr/>
        </p:nvSpPr>
        <p:spPr>
          <a:xfrm>
            <a:off x="2283212" y="4735463"/>
            <a:ext cx="457757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00">
                <a:solidFill>
                  <a:schemeClr val="bg1"/>
                </a:solidFill>
              </a:rPr>
              <a:t>Bodhisattwa, CC BY-SA 4.0 &lt;https://creativecommons.org/licenses/by-sa/4.0&gt;,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8592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1545"/>
            <a:ext cx="7726363" cy="3888915"/>
          </a:xfrm>
        </p:spPr>
        <p:txBody>
          <a:bodyPr/>
          <a:lstStyle/>
          <a:p>
            <a:r>
              <a:rPr lang="en-US"/>
              <a:t>We investigated a different type of gait, the </a:t>
            </a:r>
            <a:r>
              <a:rPr lang="en-US" b="1"/>
              <a:t>caterpillar gait</a:t>
            </a:r>
            <a:r>
              <a:rPr lang="en-US"/>
              <a:t>:</a:t>
            </a:r>
          </a:p>
          <a:p>
            <a:pPr lvl="1"/>
            <a:r>
              <a:rPr lang="en-US" b="1"/>
              <a:t>Wave motion</a:t>
            </a:r>
            <a:r>
              <a:rPr lang="en-US"/>
              <a:t>, </a:t>
            </a:r>
            <a:r>
              <a:rPr lang="en-US" b="1"/>
              <a:t>two</a:t>
            </a:r>
            <a:r>
              <a:rPr lang="en-US"/>
              <a:t> front/mid/back </a:t>
            </a:r>
            <a:r>
              <a:rPr lang="en-US" b="1"/>
              <a:t>legs</a:t>
            </a:r>
            <a:r>
              <a:rPr lang="en-US"/>
              <a:t> are in the swing phase at the same time while the other four are in the stance phase;</a:t>
            </a:r>
          </a:p>
          <a:p>
            <a:pPr lvl="1"/>
            <a:r>
              <a:rPr lang="en-US" b="1"/>
              <a:t>Very stable </a:t>
            </a:r>
            <a:r>
              <a:rPr lang="en-US"/>
              <a:t>motion without sacrificing speed.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91732" cy="1072753"/>
          </a:xfrm>
        </p:spPr>
        <p:txBody>
          <a:bodyPr/>
          <a:lstStyle/>
          <a:p>
            <a:r>
              <a:rPr lang="en-US"/>
              <a:t>Tripod gait VS Caterpillar gait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10" name="Picture 9" descr="A picture containing text, font, typography, calligraphy&#10;&#10;Description automatically generated">
            <a:extLst>
              <a:ext uri="{FF2B5EF4-FFF2-40B4-BE49-F238E27FC236}">
                <a16:creationId xmlns:a16="http://schemas.microsoft.com/office/drawing/2014/main" id="{77B5B27A-093E-0556-16ED-A045EB558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050" y="2318569"/>
            <a:ext cx="4459194" cy="2194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F61CF5-15E7-94BB-D9E4-47AFE4457558}"/>
              </a:ext>
            </a:extLst>
          </p:cNvPr>
          <p:cNvSpPr txBox="1"/>
          <p:nvPr/>
        </p:nvSpPr>
        <p:spPr>
          <a:xfrm>
            <a:off x="5170408" y="4454764"/>
            <a:ext cx="3460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Phase bias matrix for the caterpillar gait</a:t>
            </a:r>
          </a:p>
        </p:txBody>
      </p:sp>
      <p:pic>
        <p:nvPicPr>
          <p:cNvPr id="11" name="gait_caterpillar">
            <a:hlinkClick r:id="" action="ppaction://media"/>
            <a:extLst>
              <a:ext uri="{FF2B5EF4-FFF2-40B4-BE49-F238E27FC236}">
                <a16:creationId xmlns:a16="http://schemas.microsoft.com/office/drawing/2014/main" id="{9AFB8AC0-4260-D1CA-BB58-68018BC33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1026" y="2240246"/>
            <a:ext cx="3613619" cy="27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2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91732" cy="1072753"/>
          </a:xfrm>
        </p:spPr>
        <p:txBody>
          <a:bodyPr/>
          <a:lstStyle/>
          <a:p>
            <a:r>
              <a:rPr lang="en-US"/>
              <a:t>Tripod gait VS Caterpillar gait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23" name="Picture 2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F3B9CBE-329F-05D6-9A47-6F659FB46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860" y="753236"/>
            <a:ext cx="4570279" cy="2122689"/>
          </a:xfrm>
          <a:prstGeom prst="rect">
            <a:avLst/>
          </a:prstGeom>
        </p:spPr>
      </p:pic>
      <p:pic>
        <p:nvPicPr>
          <p:cNvPr id="25" name="Picture 24" descr="A picture containing square, screenshot, text&#10;&#10;Description automatically generated">
            <a:extLst>
              <a:ext uri="{FF2B5EF4-FFF2-40B4-BE49-F238E27FC236}">
                <a16:creationId xmlns:a16="http://schemas.microsoft.com/office/drawing/2014/main" id="{8A522CA1-445C-6AE8-029A-A4DADCEBD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59" y="2889780"/>
            <a:ext cx="4570279" cy="21226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922A69-B912-AAB2-1AF6-82B5AAD0734F}"/>
              </a:ext>
            </a:extLst>
          </p:cNvPr>
          <p:cNvSpPr txBox="1"/>
          <p:nvPr/>
        </p:nvSpPr>
        <p:spPr>
          <a:xfrm>
            <a:off x="7114158" y="1579930"/>
            <a:ext cx="8239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FF0000"/>
                </a:solidFill>
              </a:rPr>
              <a:t>Tripod</a:t>
            </a:r>
          </a:p>
          <a:p>
            <a:pPr algn="ctr"/>
            <a:r>
              <a:rPr lang="en-GB" b="1">
                <a:solidFill>
                  <a:srgbClr val="FF0000"/>
                </a:solidFill>
              </a:rPr>
              <a:t>gait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0288-F874-9551-34D5-03683096E7AB}"/>
              </a:ext>
            </a:extLst>
          </p:cNvPr>
          <p:cNvSpPr txBox="1"/>
          <p:nvPr/>
        </p:nvSpPr>
        <p:spPr>
          <a:xfrm>
            <a:off x="6983456" y="3697208"/>
            <a:ext cx="1085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FF0000"/>
                </a:solidFill>
              </a:rPr>
              <a:t>Caterpillar</a:t>
            </a:r>
          </a:p>
          <a:p>
            <a:pPr algn="ctr"/>
            <a:r>
              <a:rPr lang="en-GB" b="1">
                <a:solidFill>
                  <a:srgbClr val="FF0000"/>
                </a:solidFill>
              </a:rPr>
              <a:t>gait</a:t>
            </a:r>
          </a:p>
        </p:txBody>
      </p:sp>
    </p:spTree>
    <p:extLst>
      <p:ext uri="{BB962C8B-B14F-4D97-AF65-F5344CB8AC3E}">
        <p14:creationId xmlns:p14="http://schemas.microsoft.com/office/powerpoint/2010/main" val="28114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pic>
        <p:nvPicPr>
          <p:cNvPr id="8" name="Image 8" descr="Une image contenant arthropode, invertébré&#10;&#10;Description générée automatiquement">
            <a:extLst>
              <a:ext uri="{FF2B5EF4-FFF2-40B4-BE49-F238E27FC236}">
                <a16:creationId xmlns:a16="http://schemas.microsoft.com/office/drawing/2014/main" id="{8DAF759A-1A2B-90AE-22E8-701C2F8D64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9988" r="29988"/>
          <a:stretch/>
        </p:blipFill>
        <p:spPr/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67EEF09C-DF57-F334-E20A-8EFC30069E8A}"/>
              </a:ext>
            </a:extLst>
          </p:cNvPr>
          <p:cNvSpPr txBox="1">
            <a:spLocks/>
          </p:cNvSpPr>
          <p:nvPr/>
        </p:nvSpPr>
        <p:spPr>
          <a:xfrm>
            <a:off x="2671033" y="4786229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fr-FR" err="1">
                <a:latin typeface="Arial"/>
                <a:cs typeface="Arial"/>
              </a:rPr>
              <a:t>NeuroMechFly</a:t>
            </a:r>
            <a:r>
              <a:rPr lang="fr-FR">
                <a:latin typeface="Arial"/>
                <a:cs typeface="Arial"/>
              </a:rPr>
              <a:t> model </a:t>
            </a:r>
            <a:r>
              <a:rPr lang="fr-FR" err="1">
                <a:latin typeface="Arial"/>
                <a:cs typeface="Arial"/>
              </a:rPr>
              <a:t>from</a:t>
            </a:r>
            <a:r>
              <a:rPr lang="fr-FR">
                <a:latin typeface="Arial"/>
                <a:cs typeface="Arial"/>
              </a:rPr>
              <a:t> </a:t>
            </a:r>
            <a:r>
              <a:rPr lang="fr-FR" err="1">
                <a:latin typeface="Arial"/>
                <a:cs typeface="Arial"/>
              </a:rPr>
              <a:t>Lobato</a:t>
            </a:r>
            <a:r>
              <a:rPr lang="fr-FR">
                <a:latin typeface="Arial"/>
                <a:cs typeface="Arial"/>
              </a:rPr>
              <a:t>-Rios et al.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91732" cy="1072753"/>
          </a:xfrm>
        </p:spPr>
        <p:txBody>
          <a:bodyPr/>
          <a:lstStyle/>
          <a:p>
            <a:r>
              <a:rPr lang="en-US"/>
              <a:t>Tripod gait VS Caterpillar gait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7" name="Picture 6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F839B80F-7E7B-2A38-2278-318C6D68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143" y="845090"/>
            <a:ext cx="4995713" cy="3826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8C7A21-AF95-E0BE-5A75-FD6C59A38C85}"/>
              </a:ext>
            </a:extLst>
          </p:cNvPr>
          <p:cNvSpPr txBox="1"/>
          <p:nvPr/>
        </p:nvSpPr>
        <p:spPr>
          <a:xfrm>
            <a:off x="1910686" y="4671856"/>
            <a:ext cx="58412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Forward-backward force distribution for the caterpillar gait on flat terrain</a:t>
            </a:r>
          </a:p>
        </p:txBody>
      </p:sp>
    </p:spTree>
    <p:extLst>
      <p:ext uri="{BB962C8B-B14F-4D97-AF65-F5344CB8AC3E}">
        <p14:creationId xmlns:p14="http://schemas.microsoft.com/office/powerpoint/2010/main" val="111048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1545"/>
            <a:ext cx="7726363" cy="3888915"/>
          </a:xfrm>
        </p:spPr>
        <p:txBody>
          <a:bodyPr/>
          <a:lstStyle/>
          <a:p>
            <a:r>
              <a:rPr lang="en-US"/>
              <a:t>The </a:t>
            </a:r>
            <a:r>
              <a:rPr lang="en-US" b="1"/>
              <a:t>fly</a:t>
            </a:r>
            <a:r>
              <a:rPr lang="en-US"/>
              <a:t> is quite </a:t>
            </a:r>
            <a:r>
              <a:rPr lang="en-US" b="1"/>
              <a:t>fast</a:t>
            </a:r>
            <a:r>
              <a:rPr lang="en-US"/>
              <a:t> and </a:t>
            </a:r>
            <a:r>
              <a:rPr lang="en-US" b="1"/>
              <a:t>stable</a:t>
            </a:r>
            <a:r>
              <a:rPr lang="en-US"/>
              <a:t>, the distance travelled with the caterpillar gait is larger than the one travelled with the tripod gait;</a:t>
            </a:r>
          </a:p>
          <a:p>
            <a:r>
              <a:rPr lang="en-US"/>
              <a:t>The </a:t>
            </a:r>
            <a:r>
              <a:rPr lang="en-US" b="1"/>
              <a:t>terrain</a:t>
            </a:r>
            <a:r>
              <a:rPr lang="en-US"/>
              <a:t> is </a:t>
            </a:r>
            <a:r>
              <a:rPr lang="en-US" b="1"/>
              <a:t>easy </a:t>
            </a:r>
            <a:r>
              <a:rPr lang="en-US"/>
              <a:t>to be traversed.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91732" cy="1072753"/>
          </a:xfrm>
        </p:spPr>
        <p:txBody>
          <a:bodyPr/>
          <a:lstStyle/>
          <a:p>
            <a:r>
              <a:rPr lang="en-US"/>
              <a:t>Results – Flat terrain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7" name="Trimmed_fly_gait">
            <a:hlinkClick r:id="" action="ppaction://media"/>
            <a:extLst>
              <a:ext uri="{FF2B5EF4-FFF2-40B4-BE49-F238E27FC236}">
                <a16:creationId xmlns:a16="http://schemas.microsoft.com/office/drawing/2014/main" id="{30944FFA-FDB8-3C7E-3E2F-9BFFDAB953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9707" y="2067089"/>
            <a:ext cx="3841531" cy="2881148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15537B6-6DF0-A80F-6DF3-106B9A4F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7302"/>
              </p:ext>
            </p:extLst>
          </p:nvPr>
        </p:nvGraphicFramePr>
        <p:xfrm>
          <a:off x="904875" y="2699943"/>
          <a:ext cx="3326745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915">
                  <a:extLst>
                    <a:ext uri="{9D8B030D-6E8A-4147-A177-3AD203B41FA5}">
                      <a16:colId xmlns:a16="http://schemas.microsoft.com/office/drawing/2014/main" val="3471863796"/>
                    </a:ext>
                  </a:extLst>
                </a:gridCol>
                <a:gridCol w="1108915">
                  <a:extLst>
                    <a:ext uri="{9D8B030D-6E8A-4147-A177-3AD203B41FA5}">
                      <a16:colId xmlns:a16="http://schemas.microsoft.com/office/drawing/2014/main" val="2090159354"/>
                    </a:ext>
                  </a:extLst>
                </a:gridCol>
                <a:gridCol w="1108915">
                  <a:extLst>
                    <a:ext uri="{9D8B030D-6E8A-4147-A177-3AD203B41FA5}">
                      <a16:colId xmlns:a16="http://schemas.microsoft.com/office/drawing/2014/main" val="2513520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Final X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Final Y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37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18.65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1.71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6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Blocks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3.47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0.65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97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Gapped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4.55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164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5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1545"/>
            <a:ext cx="7726363" cy="3888915"/>
          </a:xfrm>
        </p:spPr>
        <p:txBody>
          <a:bodyPr/>
          <a:lstStyle/>
          <a:p>
            <a:r>
              <a:rPr lang="en-US"/>
              <a:t>The </a:t>
            </a:r>
            <a:r>
              <a:rPr lang="en-US" b="1"/>
              <a:t>controller has trouble keeping stability</a:t>
            </a:r>
            <a:r>
              <a:rPr lang="en-US"/>
              <a:t> in all situations, but the </a:t>
            </a:r>
            <a:r>
              <a:rPr lang="en-US" b="1"/>
              <a:t>caterpillar gait</a:t>
            </a:r>
            <a:r>
              <a:rPr lang="en-US"/>
              <a:t> seems to be </a:t>
            </a:r>
            <a:r>
              <a:rPr lang="en-US" b="1"/>
              <a:t>beneficial</a:t>
            </a:r>
            <a:r>
              <a:rPr lang="en-US"/>
              <a:t> in this regard;</a:t>
            </a:r>
          </a:p>
          <a:p>
            <a:r>
              <a:rPr lang="en-US"/>
              <a:t>Sometimes, the fly tips over.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91732" cy="1072753"/>
          </a:xfrm>
        </p:spPr>
        <p:txBody>
          <a:bodyPr/>
          <a:lstStyle/>
          <a:p>
            <a:r>
              <a:rPr lang="en-US"/>
              <a:t>Results – Blocks terrain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866C39F-0971-AF65-2880-E6C2E2CFB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134308"/>
              </p:ext>
            </p:extLst>
          </p:nvPr>
        </p:nvGraphicFramePr>
        <p:xfrm>
          <a:off x="904875" y="2699943"/>
          <a:ext cx="3326745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915">
                  <a:extLst>
                    <a:ext uri="{9D8B030D-6E8A-4147-A177-3AD203B41FA5}">
                      <a16:colId xmlns:a16="http://schemas.microsoft.com/office/drawing/2014/main" val="3471863796"/>
                    </a:ext>
                  </a:extLst>
                </a:gridCol>
                <a:gridCol w="1108915">
                  <a:extLst>
                    <a:ext uri="{9D8B030D-6E8A-4147-A177-3AD203B41FA5}">
                      <a16:colId xmlns:a16="http://schemas.microsoft.com/office/drawing/2014/main" val="2090159354"/>
                    </a:ext>
                  </a:extLst>
                </a:gridCol>
                <a:gridCol w="1108915">
                  <a:extLst>
                    <a:ext uri="{9D8B030D-6E8A-4147-A177-3AD203B41FA5}">
                      <a16:colId xmlns:a16="http://schemas.microsoft.com/office/drawing/2014/main" val="2513520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Final X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Final Y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37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18.65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1.71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6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Blocks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3.47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0.65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97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Gapped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4.55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164615"/>
                  </a:ext>
                </a:extLst>
              </a:tr>
            </a:tbl>
          </a:graphicData>
        </a:graphic>
      </p:graphicFrame>
      <p:pic>
        <p:nvPicPr>
          <p:cNvPr id="11" name="trimmed_blocks">
            <a:hlinkClick r:id="" action="ppaction://media"/>
            <a:extLst>
              <a:ext uri="{FF2B5EF4-FFF2-40B4-BE49-F238E27FC236}">
                <a16:creationId xmlns:a16="http://schemas.microsoft.com/office/drawing/2014/main" id="{8159953A-0B27-729C-C248-917D2A6DB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9706" y="2035504"/>
            <a:ext cx="3841532" cy="28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1545"/>
            <a:ext cx="7726363" cy="3888915"/>
          </a:xfrm>
        </p:spPr>
        <p:txBody>
          <a:bodyPr/>
          <a:lstStyle/>
          <a:p>
            <a:r>
              <a:rPr lang="en-US"/>
              <a:t>The </a:t>
            </a:r>
            <a:r>
              <a:rPr lang="en-US" b="1"/>
              <a:t>fly</a:t>
            </a:r>
            <a:r>
              <a:rPr lang="en-US"/>
              <a:t> </a:t>
            </a:r>
            <a:r>
              <a:rPr lang="en-US" b="1"/>
              <a:t>can free the legs</a:t>
            </a:r>
            <a:r>
              <a:rPr lang="en-US"/>
              <a:t> from the gaps most of the time;</a:t>
            </a:r>
          </a:p>
          <a:p>
            <a:r>
              <a:rPr lang="en-US"/>
              <a:t>The </a:t>
            </a:r>
            <a:r>
              <a:rPr lang="en-US" b="1"/>
              <a:t>caterpillar gait seems beneficial</a:t>
            </a:r>
            <a:r>
              <a:rPr lang="en-US"/>
              <a:t>, but sometimes two legs get stuck at the same time.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91732" cy="1072753"/>
          </a:xfrm>
        </p:spPr>
        <p:txBody>
          <a:bodyPr/>
          <a:lstStyle/>
          <a:p>
            <a:r>
              <a:rPr lang="en-US"/>
              <a:t>Results – Gapped terrain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8" name="Gapped_trimmed">
            <a:hlinkClick r:id="" action="ppaction://media"/>
            <a:extLst>
              <a:ext uri="{FF2B5EF4-FFF2-40B4-BE49-F238E27FC236}">
                <a16:creationId xmlns:a16="http://schemas.microsoft.com/office/drawing/2014/main" id="{D74072B8-16AB-2DA7-0EB3-17F72A60C3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8056" y="2067089"/>
            <a:ext cx="3841531" cy="2881148"/>
          </a:xfrm>
          <a:prstGeom prst="rect">
            <a:avLst/>
          </a:prstGeom>
        </p:spPr>
      </p:pic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34C25C8F-8FE0-46CC-4AD1-34DBC2FB2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5663"/>
              </p:ext>
            </p:extLst>
          </p:nvPr>
        </p:nvGraphicFramePr>
        <p:xfrm>
          <a:off x="904875" y="2699943"/>
          <a:ext cx="3326745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915">
                  <a:extLst>
                    <a:ext uri="{9D8B030D-6E8A-4147-A177-3AD203B41FA5}">
                      <a16:colId xmlns:a16="http://schemas.microsoft.com/office/drawing/2014/main" val="3471863796"/>
                    </a:ext>
                  </a:extLst>
                </a:gridCol>
                <a:gridCol w="1108915">
                  <a:extLst>
                    <a:ext uri="{9D8B030D-6E8A-4147-A177-3AD203B41FA5}">
                      <a16:colId xmlns:a16="http://schemas.microsoft.com/office/drawing/2014/main" val="2090159354"/>
                    </a:ext>
                  </a:extLst>
                </a:gridCol>
                <a:gridCol w="1108915">
                  <a:extLst>
                    <a:ext uri="{9D8B030D-6E8A-4147-A177-3AD203B41FA5}">
                      <a16:colId xmlns:a16="http://schemas.microsoft.com/office/drawing/2014/main" val="2513520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Final X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Final Y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37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18.65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1.71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6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Blocks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3.47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0.65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97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Gapped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4.55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0.16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164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3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61545"/>
            <a:ext cx="7726363" cy="3888915"/>
          </a:xfrm>
        </p:spPr>
        <p:txBody>
          <a:bodyPr/>
          <a:lstStyle/>
          <a:p>
            <a:r>
              <a:rPr lang="en-US"/>
              <a:t>The </a:t>
            </a:r>
            <a:r>
              <a:rPr lang="en-US" b="1"/>
              <a:t>fly</a:t>
            </a:r>
            <a:r>
              <a:rPr lang="en-US"/>
              <a:t> </a:t>
            </a:r>
            <a:r>
              <a:rPr lang="en-US" b="1"/>
              <a:t>can free the legs</a:t>
            </a:r>
            <a:r>
              <a:rPr lang="en-US"/>
              <a:t> from the gaps most of the time;</a:t>
            </a:r>
          </a:p>
          <a:p>
            <a:r>
              <a:rPr lang="en-US"/>
              <a:t>The </a:t>
            </a:r>
            <a:r>
              <a:rPr lang="en-US" b="1"/>
              <a:t>caterpillar gait seems beneficial</a:t>
            </a:r>
            <a:r>
              <a:rPr lang="en-US"/>
              <a:t>, but sometimes two legs get stuck at the same time.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91732" cy="1072753"/>
          </a:xfrm>
        </p:spPr>
        <p:txBody>
          <a:bodyPr/>
          <a:lstStyle/>
          <a:p>
            <a:r>
              <a:rPr lang="en-US"/>
              <a:t>Results – Gapped terrain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Luca Zunino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34C25C8F-8FE0-46CC-4AD1-34DBC2FB2173}"/>
              </a:ext>
            </a:extLst>
          </p:cNvPr>
          <p:cNvGraphicFramePr>
            <a:graphicFrameLocks noGrp="1"/>
          </p:cNvGraphicFramePr>
          <p:nvPr/>
        </p:nvGraphicFramePr>
        <p:xfrm>
          <a:off x="904875" y="2699943"/>
          <a:ext cx="3326745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915">
                  <a:extLst>
                    <a:ext uri="{9D8B030D-6E8A-4147-A177-3AD203B41FA5}">
                      <a16:colId xmlns:a16="http://schemas.microsoft.com/office/drawing/2014/main" val="3471863796"/>
                    </a:ext>
                  </a:extLst>
                </a:gridCol>
                <a:gridCol w="1108915">
                  <a:extLst>
                    <a:ext uri="{9D8B030D-6E8A-4147-A177-3AD203B41FA5}">
                      <a16:colId xmlns:a16="http://schemas.microsoft.com/office/drawing/2014/main" val="2090159354"/>
                    </a:ext>
                  </a:extLst>
                </a:gridCol>
                <a:gridCol w="1108915">
                  <a:extLst>
                    <a:ext uri="{9D8B030D-6E8A-4147-A177-3AD203B41FA5}">
                      <a16:colId xmlns:a16="http://schemas.microsoft.com/office/drawing/2014/main" val="2513520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Final X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Final Y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37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18.65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1.71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6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Blocks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3.47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0.65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97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Gapped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4.55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0.16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164615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screenshot, 3d modeling, digital compositing&#10;&#10;Description automatically generated">
            <a:extLst>
              <a:ext uri="{FF2B5EF4-FFF2-40B4-BE49-F238E27FC236}">
                <a16:creationId xmlns:a16="http://schemas.microsoft.com/office/drawing/2014/main" id="{33C3A13B-CCCE-537D-EEFB-13CD7474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056" y="2062302"/>
            <a:ext cx="3841532" cy="2890721"/>
          </a:xfrm>
          <a:prstGeom prst="rect">
            <a:avLst/>
          </a:prstGeom>
        </p:spPr>
      </p:pic>
      <p:sp>
        <p:nvSpPr>
          <p:cNvPr id="11" name="Doughnut 10">
            <a:extLst>
              <a:ext uri="{FF2B5EF4-FFF2-40B4-BE49-F238E27FC236}">
                <a16:creationId xmlns:a16="http://schemas.microsoft.com/office/drawing/2014/main" id="{75428EB2-88F8-F605-390E-803D98DB4C83}"/>
              </a:ext>
            </a:extLst>
          </p:cNvPr>
          <p:cNvSpPr/>
          <p:nvPr/>
        </p:nvSpPr>
        <p:spPr>
          <a:xfrm>
            <a:off x="5696607" y="3006002"/>
            <a:ext cx="720920" cy="720002"/>
          </a:xfrm>
          <a:prstGeom prst="donut">
            <a:avLst>
              <a:gd name="adj" fmla="val 1406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2B46E-D055-1907-2715-DD5040EFA050}"/>
              </a:ext>
            </a:extLst>
          </p:cNvPr>
          <p:cNvSpPr txBox="1"/>
          <p:nvPr/>
        </p:nvSpPr>
        <p:spPr>
          <a:xfrm>
            <a:off x="5834828" y="3787599"/>
            <a:ext cx="170798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FF0000"/>
                </a:solidFill>
              </a:rPr>
              <a:t>Force feedback prevented tipping over</a:t>
            </a:r>
          </a:p>
        </p:txBody>
      </p:sp>
    </p:spTree>
    <p:extLst>
      <p:ext uri="{BB962C8B-B14F-4D97-AF65-F5344CB8AC3E}">
        <p14:creationId xmlns:p14="http://schemas.microsoft.com/office/powerpoint/2010/main" val="398187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Demi Cond"/>
                <a:ea typeface="Roboto Black"/>
                <a:cs typeface="Arial"/>
              </a:rPr>
              <a:t>Rule-Based Reinforcement Learning Hybrid controller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034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DCF78223-A039-AB9E-73E1-D209E1A3B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834"/>
          <a:stretch/>
        </p:blipFill>
        <p:spPr>
          <a:xfrm>
            <a:off x="992909" y="1402703"/>
            <a:ext cx="7896409" cy="3386772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436859"/>
          </a:xfrm>
        </p:spPr>
        <p:txBody>
          <a:bodyPr>
            <a:normAutofit fontScale="90000"/>
          </a:bodyPr>
          <a:lstStyle/>
          <a:p>
            <a:r>
              <a:rPr lang="fr-FR"/>
              <a:t>Background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A68C7-1B68-4957-4BE4-BEC57745B118}"/>
              </a:ext>
            </a:extLst>
          </p:cNvPr>
          <p:cNvSpPr txBox="1"/>
          <p:nvPr/>
        </p:nvSpPr>
        <p:spPr>
          <a:xfrm>
            <a:off x="996100" y="625832"/>
            <a:ext cx="7348851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The team trying to fine-tune Cruse rules.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The team trying to fine-tune CPGs.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The team trying to learn a 42-DoF continuous output using a 2-layer PPO Policy Network.</a:t>
            </a:r>
          </a:p>
        </p:txBody>
      </p:sp>
    </p:spTree>
    <p:extLst>
      <p:ext uri="{BB962C8B-B14F-4D97-AF65-F5344CB8AC3E}">
        <p14:creationId xmlns:p14="http://schemas.microsoft.com/office/powerpoint/2010/main" val="2478082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43685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ranklin Gothic Demi Cond"/>
                <a:ea typeface="Roboto Black"/>
                <a:cs typeface="Arial"/>
              </a:rPr>
              <a:t>Background – </a:t>
            </a:r>
            <a:br>
              <a:rPr lang="en-US" dirty="0">
                <a:latin typeface="Franklin Gothic Demi Cond"/>
                <a:ea typeface="Roboto Black"/>
                <a:cs typeface="Arial"/>
              </a:rPr>
            </a:br>
            <a:r>
              <a:rPr lang="en-US" dirty="0">
                <a:latin typeface="Franklin Gothic Demi Cond"/>
                <a:ea typeface="Roboto Black"/>
                <a:cs typeface="Arial"/>
              </a:rPr>
              <a:t>The Capacity Problem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E50DE8-429D-D43A-ED31-292C61CBB26C}"/>
              </a:ext>
            </a:extLst>
          </p:cNvPr>
          <p:cNvSpPr/>
          <p:nvPr/>
        </p:nvSpPr>
        <p:spPr>
          <a:xfrm>
            <a:off x="1210495" y="2074818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845C09-0154-6108-1E30-50BF94262E03}"/>
              </a:ext>
            </a:extLst>
          </p:cNvPr>
          <p:cNvSpPr/>
          <p:nvPr/>
        </p:nvSpPr>
        <p:spPr>
          <a:xfrm>
            <a:off x="1210495" y="2228683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E62795-C1DB-1DA3-FB1A-FA0DC0B169F4}"/>
              </a:ext>
            </a:extLst>
          </p:cNvPr>
          <p:cNvSpPr/>
          <p:nvPr/>
        </p:nvSpPr>
        <p:spPr>
          <a:xfrm>
            <a:off x="1210494" y="2375221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6AFA2C-D990-FC60-ED34-329F6CB7E544}"/>
              </a:ext>
            </a:extLst>
          </p:cNvPr>
          <p:cNvSpPr/>
          <p:nvPr/>
        </p:nvSpPr>
        <p:spPr>
          <a:xfrm>
            <a:off x="1210494" y="2551067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1D2933-E513-96BE-770B-4A03C29FB8F0}"/>
              </a:ext>
            </a:extLst>
          </p:cNvPr>
          <p:cNvSpPr/>
          <p:nvPr/>
        </p:nvSpPr>
        <p:spPr>
          <a:xfrm>
            <a:off x="1210493" y="2704747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AEA8B51-A1ED-D3F5-48A0-D75B6C1AFB76}"/>
              </a:ext>
            </a:extLst>
          </p:cNvPr>
          <p:cNvSpPr/>
          <p:nvPr/>
        </p:nvSpPr>
        <p:spPr>
          <a:xfrm>
            <a:off x="2058563" y="2032688"/>
            <a:ext cx="1575288" cy="9378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Arial"/>
              </a:rPr>
              <a:t>2-Layer PPO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4B4C7A-DFD8-7EBE-4D9F-789679FF408E}"/>
              </a:ext>
            </a:extLst>
          </p:cNvPr>
          <p:cNvSpPr/>
          <p:nvPr/>
        </p:nvSpPr>
        <p:spPr>
          <a:xfrm>
            <a:off x="1210493" y="2851562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4C2E62-7616-2E2B-7275-6EA7699F80EE}"/>
              </a:ext>
            </a:extLst>
          </p:cNvPr>
          <p:cNvSpPr/>
          <p:nvPr/>
        </p:nvSpPr>
        <p:spPr>
          <a:xfrm>
            <a:off x="4879428" y="184471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76695E-5A94-94BB-AF17-7F2647DE08B3}"/>
              </a:ext>
            </a:extLst>
          </p:cNvPr>
          <p:cNvSpPr/>
          <p:nvPr/>
        </p:nvSpPr>
        <p:spPr>
          <a:xfrm>
            <a:off x="4879428" y="287047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D6D38E-D1C9-706B-9900-B36DE974CE5D}"/>
              </a:ext>
            </a:extLst>
          </p:cNvPr>
          <p:cNvSpPr/>
          <p:nvPr/>
        </p:nvSpPr>
        <p:spPr>
          <a:xfrm>
            <a:off x="4879427" y="389624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16DE97-B8BE-52C7-5AFB-711766720364}"/>
              </a:ext>
            </a:extLst>
          </p:cNvPr>
          <p:cNvSpPr/>
          <p:nvPr/>
        </p:nvSpPr>
        <p:spPr>
          <a:xfrm>
            <a:off x="4879427" y="499528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0478A4-BF7A-0DD7-6230-66A1F3C013C9}"/>
              </a:ext>
            </a:extLst>
          </p:cNvPr>
          <p:cNvSpPr/>
          <p:nvPr/>
        </p:nvSpPr>
        <p:spPr>
          <a:xfrm>
            <a:off x="4879426" y="602104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D17A37-6FBC-B661-C0B1-DE61FA2E9BC5}"/>
              </a:ext>
            </a:extLst>
          </p:cNvPr>
          <p:cNvSpPr/>
          <p:nvPr/>
        </p:nvSpPr>
        <p:spPr>
          <a:xfrm>
            <a:off x="4879426" y="704679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EA3BCFD-6E77-B9A6-3C59-67CB0D0B618E}"/>
              </a:ext>
            </a:extLst>
          </p:cNvPr>
          <p:cNvSpPr/>
          <p:nvPr/>
        </p:nvSpPr>
        <p:spPr>
          <a:xfrm>
            <a:off x="4879425" y="807255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F6A3B7-AD34-FABD-58EE-57F4BEB79E1D}"/>
              </a:ext>
            </a:extLst>
          </p:cNvPr>
          <p:cNvSpPr/>
          <p:nvPr/>
        </p:nvSpPr>
        <p:spPr>
          <a:xfrm>
            <a:off x="4879425" y="909832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88FD13-4C6B-639C-C970-353F8F6EB9EB}"/>
              </a:ext>
            </a:extLst>
          </p:cNvPr>
          <p:cNvSpPr/>
          <p:nvPr/>
        </p:nvSpPr>
        <p:spPr>
          <a:xfrm>
            <a:off x="4879425" y="1012410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F4864CD-31E1-A738-E62B-4637A5535646}"/>
              </a:ext>
            </a:extLst>
          </p:cNvPr>
          <p:cNvSpPr/>
          <p:nvPr/>
        </p:nvSpPr>
        <p:spPr>
          <a:xfrm>
            <a:off x="4879426" y="1114987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A0244DA-5A0B-44BB-A53D-AC3EB1FF706A}"/>
              </a:ext>
            </a:extLst>
          </p:cNvPr>
          <p:cNvSpPr/>
          <p:nvPr/>
        </p:nvSpPr>
        <p:spPr>
          <a:xfrm>
            <a:off x="4879426" y="1217565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295633-4A30-48C9-AC4E-72DA55F8F172}"/>
              </a:ext>
            </a:extLst>
          </p:cNvPr>
          <p:cNvSpPr/>
          <p:nvPr/>
        </p:nvSpPr>
        <p:spPr>
          <a:xfrm>
            <a:off x="4879426" y="1320141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4FB32B8-E039-4CEE-8FE0-04252C7CB554}"/>
              </a:ext>
            </a:extLst>
          </p:cNvPr>
          <p:cNvSpPr/>
          <p:nvPr/>
        </p:nvSpPr>
        <p:spPr>
          <a:xfrm>
            <a:off x="4901408" y="4141008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F2DE46A-2E10-F712-C821-654F54973AA1}"/>
              </a:ext>
            </a:extLst>
          </p:cNvPr>
          <p:cNvSpPr/>
          <p:nvPr/>
        </p:nvSpPr>
        <p:spPr>
          <a:xfrm>
            <a:off x="4901407" y="4243584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9F7F69C-9DFD-39DF-432D-B6790DAF7006}"/>
              </a:ext>
            </a:extLst>
          </p:cNvPr>
          <p:cNvSpPr/>
          <p:nvPr/>
        </p:nvSpPr>
        <p:spPr>
          <a:xfrm>
            <a:off x="4901407" y="4353488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36752B2-888D-9229-B165-C8F8C3C375B4}"/>
              </a:ext>
            </a:extLst>
          </p:cNvPr>
          <p:cNvSpPr/>
          <p:nvPr/>
        </p:nvSpPr>
        <p:spPr>
          <a:xfrm>
            <a:off x="4901406" y="4456064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CD4EDC7-B97E-150B-6EFB-EB51304B8AD6}"/>
              </a:ext>
            </a:extLst>
          </p:cNvPr>
          <p:cNvSpPr/>
          <p:nvPr/>
        </p:nvSpPr>
        <p:spPr>
          <a:xfrm>
            <a:off x="4901406" y="4558639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DC3B936-3587-FB50-690E-C06CE3C95E5F}"/>
              </a:ext>
            </a:extLst>
          </p:cNvPr>
          <p:cNvSpPr/>
          <p:nvPr/>
        </p:nvSpPr>
        <p:spPr>
          <a:xfrm>
            <a:off x="4901405" y="4661215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82B3254-0A88-0D9B-BD3C-8C79E9281FF5}"/>
              </a:ext>
            </a:extLst>
          </p:cNvPr>
          <p:cNvSpPr/>
          <p:nvPr/>
        </p:nvSpPr>
        <p:spPr>
          <a:xfrm>
            <a:off x="4886754" y="2712815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924D8FA-D768-EBE1-AD67-7A30A54C98D1}"/>
              </a:ext>
            </a:extLst>
          </p:cNvPr>
          <p:cNvSpPr/>
          <p:nvPr/>
        </p:nvSpPr>
        <p:spPr>
          <a:xfrm>
            <a:off x="4886754" y="2815391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47EFE47-7839-5231-C1AB-62F52A9028B8}"/>
              </a:ext>
            </a:extLst>
          </p:cNvPr>
          <p:cNvSpPr/>
          <p:nvPr/>
        </p:nvSpPr>
        <p:spPr>
          <a:xfrm>
            <a:off x="4886753" y="2917968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D2D056B-5AF2-72EF-17E8-FBC4E7718B29}"/>
              </a:ext>
            </a:extLst>
          </p:cNvPr>
          <p:cNvSpPr/>
          <p:nvPr/>
        </p:nvSpPr>
        <p:spPr>
          <a:xfrm>
            <a:off x="4886753" y="3027872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FFA4DED-C129-FE37-A736-F449528EAD32}"/>
              </a:ext>
            </a:extLst>
          </p:cNvPr>
          <p:cNvSpPr/>
          <p:nvPr/>
        </p:nvSpPr>
        <p:spPr>
          <a:xfrm>
            <a:off x="4886752" y="3130448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FD6590E-2D01-6D72-44EF-27EC8F62FA83}"/>
              </a:ext>
            </a:extLst>
          </p:cNvPr>
          <p:cNvSpPr/>
          <p:nvPr/>
        </p:nvSpPr>
        <p:spPr>
          <a:xfrm>
            <a:off x="4886752" y="3233023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973F86-F62F-7C9E-F9A4-8957EB8762DA}"/>
              </a:ext>
            </a:extLst>
          </p:cNvPr>
          <p:cNvSpPr/>
          <p:nvPr/>
        </p:nvSpPr>
        <p:spPr>
          <a:xfrm>
            <a:off x="4901220" y="3509220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BA05F74-A8EF-809C-FB82-67FD4FEAEC8E}"/>
              </a:ext>
            </a:extLst>
          </p:cNvPr>
          <p:cNvSpPr/>
          <p:nvPr/>
        </p:nvSpPr>
        <p:spPr>
          <a:xfrm>
            <a:off x="4901220" y="3611796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4E032A6-6C02-0DC5-0D55-F35C5D25CA10}"/>
              </a:ext>
            </a:extLst>
          </p:cNvPr>
          <p:cNvSpPr/>
          <p:nvPr/>
        </p:nvSpPr>
        <p:spPr>
          <a:xfrm>
            <a:off x="4901220" y="3714373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F1EC992-51DA-CA5D-603D-5A87A41BC99B}"/>
              </a:ext>
            </a:extLst>
          </p:cNvPr>
          <p:cNvSpPr/>
          <p:nvPr/>
        </p:nvSpPr>
        <p:spPr>
          <a:xfrm>
            <a:off x="4901221" y="3816951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7CCFCF-69BE-B0ED-3B4E-A0FE5653C071}"/>
              </a:ext>
            </a:extLst>
          </p:cNvPr>
          <p:cNvSpPr/>
          <p:nvPr/>
        </p:nvSpPr>
        <p:spPr>
          <a:xfrm>
            <a:off x="4901221" y="3919529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3D21BF5-EEF1-678D-9425-5202973155D2}"/>
              </a:ext>
            </a:extLst>
          </p:cNvPr>
          <p:cNvSpPr/>
          <p:nvPr/>
        </p:nvSpPr>
        <p:spPr>
          <a:xfrm>
            <a:off x="4901221" y="4036573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C518971-CAD9-88C9-6932-85D1CF900870}"/>
              </a:ext>
            </a:extLst>
          </p:cNvPr>
          <p:cNvSpPr/>
          <p:nvPr/>
        </p:nvSpPr>
        <p:spPr>
          <a:xfrm>
            <a:off x="4886755" y="1466682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905ACFB-36F1-6E29-7F8C-27A134C57A35}"/>
              </a:ext>
            </a:extLst>
          </p:cNvPr>
          <p:cNvSpPr/>
          <p:nvPr/>
        </p:nvSpPr>
        <p:spPr>
          <a:xfrm>
            <a:off x="4886755" y="1569258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E22C20A-6ABB-A7C7-AC9D-F58BA278BE87}"/>
              </a:ext>
            </a:extLst>
          </p:cNvPr>
          <p:cNvSpPr/>
          <p:nvPr/>
        </p:nvSpPr>
        <p:spPr>
          <a:xfrm>
            <a:off x="4886754" y="1671834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7200EB5-8E64-3267-5D0F-FBAC0AD8485A}"/>
              </a:ext>
            </a:extLst>
          </p:cNvPr>
          <p:cNvSpPr/>
          <p:nvPr/>
        </p:nvSpPr>
        <p:spPr>
          <a:xfrm>
            <a:off x="4886754" y="1781738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514A594-A83C-DD38-1F87-3512A003F49F}"/>
              </a:ext>
            </a:extLst>
          </p:cNvPr>
          <p:cNvSpPr/>
          <p:nvPr/>
        </p:nvSpPr>
        <p:spPr>
          <a:xfrm>
            <a:off x="4886753" y="1884314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9B1E3EC-DD4D-D43E-63A4-C105B341FB97}"/>
              </a:ext>
            </a:extLst>
          </p:cNvPr>
          <p:cNvSpPr/>
          <p:nvPr/>
        </p:nvSpPr>
        <p:spPr>
          <a:xfrm>
            <a:off x="4886753" y="1986889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339F49E-3C96-857A-68CF-36117129EE43}"/>
              </a:ext>
            </a:extLst>
          </p:cNvPr>
          <p:cNvSpPr/>
          <p:nvPr/>
        </p:nvSpPr>
        <p:spPr>
          <a:xfrm>
            <a:off x="4886752" y="2089465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7274F54-84A9-B96B-C16F-DC9E3EE0DD25}"/>
              </a:ext>
            </a:extLst>
          </p:cNvPr>
          <p:cNvSpPr/>
          <p:nvPr/>
        </p:nvSpPr>
        <p:spPr>
          <a:xfrm>
            <a:off x="4886752" y="2192043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A25669D-422C-92E4-8874-6A1585CC5787}"/>
              </a:ext>
            </a:extLst>
          </p:cNvPr>
          <p:cNvSpPr/>
          <p:nvPr/>
        </p:nvSpPr>
        <p:spPr>
          <a:xfrm>
            <a:off x="4886752" y="2294621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FB61E9C-F156-E366-0AB1-7AF6CC20DA2D}"/>
              </a:ext>
            </a:extLst>
          </p:cNvPr>
          <p:cNvSpPr/>
          <p:nvPr/>
        </p:nvSpPr>
        <p:spPr>
          <a:xfrm>
            <a:off x="4886753" y="2397198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EAE137A-89DE-2BDE-9908-2481A74B4B3B}"/>
              </a:ext>
            </a:extLst>
          </p:cNvPr>
          <p:cNvSpPr/>
          <p:nvPr/>
        </p:nvSpPr>
        <p:spPr>
          <a:xfrm>
            <a:off x="4886753" y="2499776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C71A2A-5B93-93DB-578C-432F3F3F6982}"/>
              </a:ext>
            </a:extLst>
          </p:cNvPr>
          <p:cNvSpPr/>
          <p:nvPr/>
        </p:nvSpPr>
        <p:spPr>
          <a:xfrm>
            <a:off x="4886753" y="2602352"/>
            <a:ext cx="102577" cy="1025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B194150-807B-358E-B359-20D148962CBC}"/>
              </a:ext>
            </a:extLst>
          </p:cNvPr>
          <p:cNvCxnSpPr>
            <a:cxnSpLocks/>
          </p:cNvCxnSpPr>
          <p:nvPr/>
        </p:nvCxnSpPr>
        <p:spPr>
          <a:xfrm flipV="1">
            <a:off x="3630852" y="252418"/>
            <a:ext cx="1239101" cy="2234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9E1C766-D6E2-14EC-AC04-D315A44147C5}"/>
              </a:ext>
            </a:extLst>
          </p:cNvPr>
          <p:cNvCxnSpPr>
            <a:cxnSpLocks/>
          </p:cNvCxnSpPr>
          <p:nvPr/>
        </p:nvCxnSpPr>
        <p:spPr>
          <a:xfrm>
            <a:off x="3630852" y="2537100"/>
            <a:ext cx="1275272" cy="216433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F60CA82-4DCD-93D0-0624-FC7B4F8EA314}"/>
              </a:ext>
            </a:extLst>
          </p:cNvPr>
          <p:cNvCxnSpPr>
            <a:cxnSpLocks/>
          </p:cNvCxnSpPr>
          <p:nvPr/>
        </p:nvCxnSpPr>
        <p:spPr>
          <a:xfrm flipV="1">
            <a:off x="3630852" y="368164"/>
            <a:ext cx="1239101" cy="20965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7DC1C73-4768-2CA0-BF34-9425F0F186AA}"/>
              </a:ext>
            </a:extLst>
          </p:cNvPr>
          <p:cNvCxnSpPr>
            <a:cxnSpLocks/>
          </p:cNvCxnSpPr>
          <p:nvPr/>
        </p:nvCxnSpPr>
        <p:spPr>
          <a:xfrm>
            <a:off x="3630852" y="2529865"/>
            <a:ext cx="1275271" cy="20630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F5BADE7-BD2C-AB37-E969-0C0DC4F7A520}"/>
              </a:ext>
            </a:extLst>
          </p:cNvPr>
          <p:cNvCxnSpPr>
            <a:cxnSpLocks/>
          </p:cNvCxnSpPr>
          <p:nvPr/>
        </p:nvCxnSpPr>
        <p:spPr>
          <a:xfrm flipV="1">
            <a:off x="3630852" y="469443"/>
            <a:ext cx="1239101" cy="19880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EBEB06F-2327-3488-DCCE-2ECC6A2E1F54}"/>
              </a:ext>
            </a:extLst>
          </p:cNvPr>
          <p:cNvCxnSpPr>
            <a:cxnSpLocks/>
          </p:cNvCxnSpPr>
          <p:nvPr/>
        </p:nvCxnSpPr>
        <p:spPr>
          <a:xfrm>
            <a:off x="3630853" y="2522628"/>
            <a:ext cx="1289738" cy="19617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CB824D3-FE62-82CD-1A41-E261CC6F7C80}"/>
              </a:ext>
            </a:extLst>
          </p:cNvPr>
          <p:cNvCxnSpPr>
            <a:cxnSpLocks/>
          </p:cNvCxnSpPr>
          <p:nvPr/>
        </p:nvCxnSpPr>
        <p:spPr>
          <a:xfrm flipV="1">
            <a:off x="3630852" y="592424"/>
            <a:ext cx="1224633" cy="18651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36E5528-22F0-FD22-05C2-D85D9838EE93}"/>
              </a:ext>
            </a:extLst>
          </p:cNvPr>
          <p:cNvCxnSpPr>
            <a:cxnSpLocks/>
          </p:cNvCxnSpPr>
          <p:nvPr/>
        </p:nvCxnSpPr>
        <p:spPr>
          <a:xfrm>
            <a:off x="3652556" y="2573267"/>
            <a:ext cx="1253567" cy="180986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05C9FCC-B872-F635-0E97-8C04F79D3DAB}"/>
              </a:ext>
            </a:extLst>
          </p:cNvPr>
          <p:cNvCxnSpPr>
            <a:cxnSpLocks/>
          </p:cNvCxnSpPr>
          <p:nvPr/>
        </p:nvCxnSpPr>
        <p:spPr>
          <a:xfrm flipV="1">
            <a:off x="3652554" y="1511164"/>
            <a:ext cx="1260804" cy="9463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C7EA27-EA25-F396-204A-2A1B92A77677}"/>
              </a:ext>
            </a:extLst>
          </p:cNvPr>
          <p:cNvCxnSpPr>
            <a:cxnSpLocks/>
          </p:cNvCxnSpPr>
          <p:nvPr/>
        </p:nvCxnSpPr>
        <p:spPr>
          <a:xfrm flipV="1">
            <a:off x="3652554" y="1648614"/>
            <a:ext cx="1231867" cy="8016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7D5C28A-BCAF-FD71-2316-901079B5B118}"/>
              </a:ext>
            </a:extLst>
          </p:cNvPr>
          <p:cNvCxnSpPr>
            <a:cxnSpLocks/>
          </p:cNvCxnSpPr>
          <p:nvPr/>
        </p:nvCxnSpPr>
        <p:spPr>
          <a:xfrm flipV="1">
            <a:off x="3645320" y="1757127"/>
            <a:ext cx="1224633" cy="7076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683CC9B-1868-D8CA-85A1-3C0457319579}"/>
              </a:ext>
            </a:extLst>
          </p:cNvPr>
          <p:cNvCxnSpPr>
            <a:cxnSpLocks/>
          </p:cNvCxnSpPr>
          <p:nvPr/>
        </p:nvCxnSpPr>
        <p:spPr>
          <a:xfrm>
            <a:off x="3616384" y="2486462"/>
            <a:ext cx="1311441" cy="80430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2B2F31C-76D3-4EDE-76C0-9810247E4771}"/>
              </a:ext>
            </a:extLst>
          </p:cNvPr>
          <p:cNvCxnSpPr>
            <a:cxnSpLocks/>
          </p:cNvCxnSpPr>
          <p:nvPr/>
        </p:nvCxnSpPr>
        <p:spPr>
          <a:xfrm>
            <a:off x="3638086" y="2515396"/>
            <a:ext cx="1282504" cy="6668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F1E5872-C99C-6124-B458-85FAD2D863FA}"/>
              </a:ext>
            </a:extLst>
          </p:cNvPr>
          <p:cNvCxnSpPr>
            <a:cxnSpLocks/>
          </p:cNvCxnSpPr>
          <p:nvPr/>
        </p:nvCxnSpPr>
        <p:spPr>
          <a:xfrm>
            <a:off x="3616383" y="2500927"/>
            <a:ext cx="1246333" cy="5438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F7927C-FB50-4E66-8E0E-1B53EC7418EC}"/>
              </a:ext>
            </a:extLst>
          </p:cNvPr>
          <p:cNvCxnSpPr>
            <a:cxnSpLocks/>
          </p:cNvCxnSpPr>
          <p:nvPr/>
        </p:nvCxnSpPr>
        <p:spPr>
          <a:xfrm>
            <a:off x="1446129" y="2175390"/>
            <a:ext cx="595260" cy="3413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DBC3808-ADF6-49E7-5553-C394E57DF012}"/>
              </a:ext>
            </a:extLst>
          </p:cNvPr>
          <p:cNvCxnSpPr>
            <a:cxnSpLocks/>
          </p:cNvCxnSpPr>
          <p:nvPr/>
        </p:nvCxnSpPr>
        <p:spPr>
          <a:xfrm>
            <a:off x="1431660" y="2312839"/>
            <a:ext cx="645899" cy="20387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4E95C96-2151-C1C9-FE0C-D357A10A4E30}"/>
              </a:ext>
            </a:extLst>
          </p:cNvPr>
          <p:cNvCxnSpPr>
            <a:cxnSpLocks/>
          </p:cNvCxnSpPr>
          <p:nvPr/>
        </p:nvCxnSpPr>
        <p:spPr>
          <a:xfrm>
            <a:off x="1424425" y="2464756"/>
            <a:ext cx="660367" cy="519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E86D7BB-2766-1D1E-798E-3A1745192885}"/>
              </a:ext>
            </a:extLst>
          </p:cNvPr>
          <p:cNvCxnSpPr>
            <a:cxnSpLocks/>
          </p:cNvCxnSpPr>
          <p:nvPr/>
        </p:nvCxnSpPr>
        <p:spPr>
          <a:xfrm flipV="1">
            <a:off x="1438893" y="2516714"/>
            <a:ext cx="616963" cy="1216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10174A7-F95A-D95E-7344-DC8D1A354872}"/>
              </a:ext>
            </a:extLst>
          </p:cNvPr>
          <p:cNvCxnSpPr>
            <a:cxnSpLocks/>
          </p:cNvCxnSpPr>
          <p:nvPr/>
        </p:nvCxnSpPr>
        <p:spPr>
          <a:xfrm flipV="1">
            <a:off x="1431658" y="2516714"/>
            <a:ext cx="616963" cy="2591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0909FF4-CB8B-9888-9A43-473D1BEC3F44}"/>
              </a:ext>
            </a:extLst>
          </p:cNvPr>
          <p:cNvCxnSpPr>
            <a:cxnSpLocks/>
          </p:cNvCxnSpPr>
          <p:nvPr/>
        </p:nvCxnSpPr>
        <p:spPr>
          <a:xfrm flipV="1">
            <a:off x="1438891" y="2509480"/>
            <a:ext cx="624197" cy="4544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E0AD208D-4201-9FB7-05BD-EA68AD4E3295}"/>
              </a:ext>
            </a:extLst>
          </p:cNvPr>
          <p:cNvSpPr txBox="1"/>
          <p:nvPr/>
        </p:nvSpPr>
        <p:spPr>
          <a:xfrm>
            <a:off x="4608170" y="859057"/>
            <a:ext cx="19351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Arial"/>
              </a:rPr>
              <a:t>.</a:t>
            </a:r>
          </a:p>
          <a:p>
            <a:r>
              <a:rPr lang="en-US" b="1">
                <a:cs typeface="Arial"/>
              </a:rPr>
              <a:t>.</a:t>
            </a:r>
          </a:p>
          <a:p>
            <a:r>
              <a:rPr lang="en-US" b="1">
                <a:cs typeface="Arial"/>
              </a:rPr>
              <a:t>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BE37F99-C609-2743-9C48-48EFBD0F1981}"/>
              </a:ext>
            </a:extLst>
          </p:cNvPr>
          <p:cNvSpPr txBox="1"/>
          <p:nvPr/>
        </p:nvSpPr>
        <p:spPr>
          <a:xfrm>
            <a:off x="4608169" y="2002056"/>
            <a:ext cx="19351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Arial"/>
              </a:rPr>
              <a:t>.</a:t>
            </a:r>
          </a:p>
          <a:p>
            <a:r>
              <a:rPr lang="en-US" b="1">
                <a:cs typeface="Arial"/>
              </a:rPr>
              <a:t>.</a:t>
            </a:r>
          </a:p>
          <a:p>
            <a:r>
              <a:rPr lang="en-US" b="1">
                <a:cs typeface="Arial"/>
              </a:rPr>
              <a:t>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44D349-9B1D-EAE1-7AAB-706AC2639C24}"/>
              </a:ext>
            </a:extLst>
          </p:cNvPr>
          <p:cNvSpPr txBox="1"/>
          <p:nvPr/>
        </p:nvSpPr>
        <p:spPr>
          <a:xfrm>
            <a:off x="4608168" y="3224631"/>
            <a:ext cx="19351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Arial"/>
              </a:rPr>
              <a:t>.</a:t>
            </a:r>
          </a:p>
          <a:p>
            <a:r>
              <a:rPr lang="en-US" b="1">
                <a:cs typeface="Arial"/>
              </a:rPr>
              <a:t>.</a:t>
            </a:r>
          </a:p>
          <a:p>
            <a:r>
              <a:rPr lang="en-US" b="1">
                <a:cs typeface="Arial"/>
              </a:rPr>
              <a:t>.</a:t>
            </a:r>
          </a:p>
        </p:txBody>
      </p:sp>
      <p:sp>
        <p:nvSpPr>
          <p:cNvPr id="165" name="Right Bracket 164">
            <a:extLst>
              <a:ext uri="{FF2B5EF4-FFF2-40B4-BE49-F238E27FC236}">
                <a16:creationId xmlns:a16="http://schemas.microsoft.com/office/drawing/2014/main" id="{C596D138-FCFD-F144-8627-83746781926E}"/>
              </a:ext>
            </a:extLst>
          </p:cNvPr>
          <p:cNvSpPr/>
          <p:nvPr/>
        </p:nvSpPr>
        <p:spPr>
          <a:xfrm>
            <a:off x="5262864" y="289366"/>
            <a:ext cx="274898" cy="437667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0433181-B7CB-B96F-711D-33694B363951}"/>
              </a:ext>
            </a:extLst>
          </p:cNvPr>
          <p:cNvSpPr/>
          <p:nvPr/>
        </p:nvSpPr>
        <p:spPr>
          <a:xfrm rot="1320000">
            <a:off x="6318998" y="519163"/>
            <a:ext cx="1945993" cy="39787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6F9C361-3AAE-2702-E0E0-0E7CA28AF77E}"/>
              </a:ext>
            </a:extLst>
          </p:cNvPr>
          <p:cNvSpPr txBox="1"/>
          <p:nvPr/>
        </p:nvSpPr>
        <p:spPr>
          <a:xfrm>
            <a:off x="6683574" y="2364074"/>
            <a:ext cx="1271406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Arial"/>
              </a:rPr>
              <a:t>Action Space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EC1E97C-615A-3CA2-AFB5-01F465958E43}"/>
              </a:ext>
            </a:extLst>
          </p:cNvPr>
          <p:cNvSpPr txBox="1"/>
          <p:nvPr/>
        </p:nvSpPr>
        <p:spPr>
          <a:xfrm>
            <a:off x="7825572" y="814513"/>
            <a:ext cx="258622" cy="3073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ambria Math"/>
                <a:ea typeface="Cambria Math"/>
                <a:cs typeface="Arial"/>
              </a:rPr>
              <a:t>R</a:t>
            </a:r>
            <a:endParaRPr lang="en-US">
              <a:solidFill>
                <a:schemeClr val="bg1"/>
              </a:solidFill>
              <a:latin typeface="Cambria Math"/>
              <a:ea typeface="Cambria Math"/>
              <a:cs typeface="Lucida Sans Unicode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8E8F9C2-EF6B-09E0-8BAE-65AC35E51797}"/>
              </a:ext>
            </a:extLst>
          </p:cNvPr>
          <p:cNvSpPr txBox="1"/>
          <p:nvPr/>
        </p:nvSpPr>
        <p:spPr>
          <a:xfrm>
            <a:off x="7955787" y="792810"/>
            <a:ext cx="3092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>
                <a:solidFill>
                  <a:schemeClr val="bg1"/>
                </a:solidFill>
                <a:cs typeface="Arial"/>
              </a:rPr>
              <a:t>42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D4944-3076-3C0B-731C-FF568C7AFA61}"/>
              </a:ext>
            </a:extLst>
          </p:cNvPr>
          <p:cNvSpPr txBox="1"/>
          <p:nvPr/>
        </p:nvSpPr>
        <p:spPr>
          <a:xfrm>
            <a:off x="3373816" y="4343834"/>
            <a:ext cx="80699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Arial"/>
              </a:rPr>
              <a:t>Joint</a:t>
            </a:r>
            <a:endParaRPr lang="en-US">
              <a:cs typeface="Arial"/>
            </a:endParaRPr>
          </a:p>
          <a:p>
            <a:pPr algn="ctr"/>
            <a:r>
              <a:rPr lang="en-US" b="1">
                <a:cs typeface="Arial"/>
              </a:rPr>
              <a:t>Angles</a:t>
            </a:r>
            <a:endParaRPr lang="en-US"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4117F-FB50-4BC3-B028-4142755A0164}"/>
              </a:ext>
            </a:extLst>
          </p:cNvPr>
          <p:cNvCxnSpPr>
            <a:cxnSpLocks/>
          </p:cNvCxnSpPr>
          <p:nvPr/>
        </p:nvCxnSpPr>
        <p:spPr>
          <a:xfrm flipH="1">
            <a:off x="4184040" y="4609609"/>
            <a:ext cx="428380" cy="13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08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43685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ranklin Gothic Demi Cond"/>
                <a:ea typeface="Roboto Black"/>
                <a:cs typeface="Arial"/>
              </a:rPr>
              <a:t>Background – </a:t>
            </a:r>
            <a:br>
              <a:rPr lang="en-US" dirty="0">
                <a:latin typeface="Franklin Gothic Demi Cond"/>
                <a:ea typeface="Roboto Black"/>
                <a:cs typeface="Arial"/>
              </a:rPr>
            </a:br>
            <a:r>
              <a:rPr lang="en-US" dirty="0">
                <a:latin typeface="Franklin Gothic Demi Cond"/>
                <a:ea typeface="Roboto Black"/>
                <a:cs typeface="Arial"/>
              </a:rPr>
              <a:t>Matching Capacities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E50DE8-429D-D43A-ED31-292C61CBB26C}"/>
              </a:ext>
            </a:extLst>
          </p:cNvPr>
          <p:cNvSpPr/>
          <p:nvPr/>
        </p:nvSpPr>
        <p:spPr>
          <a:xfrm>
            <a:off x="1210495" y="2074818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845C09-0154-6108-1E30-50BF94262E03}"/>
              </a:ext>
            </a:extLst>
          </p:cNvPr>
          <p:cNvSpPr/>
          <p:nvPr/>
        </p:nvSpPr>
        <p:spPr>
          <a:xfrm>
            <a:off x="1210495" y="2228683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E62795-C1DB-1DA3-FB1A-FA0DC0B169F4}"/>
              </a:ext>
            </a:extLst>
          </p:cNvPr>
          <p:cNvSpPr/>
          <p:nvPr/>
        </p:nvSpPr>
        <p:spPr>
          <a:xfrm>
            <a:off x="1210494" y="2375221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6AFA2C-D990-FC60-ED34-329F6CB7E544}"/>
              </a:ext>
            </a:extLst>
          </p:cNvPr>
          <p:cNvSpPr/>
          <p:nvPr/>
        </p:nvSpPr>
        <p:spPr>
          <a:xfrm>
            <a:off x="1210494" y="2551067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1D2933-E513-96BE-770B-4A03C29FB8F0}"/>
              </a:ext>
            </a:extLst>
          </p:cNvPr>
          <p:cNvSpPr/>
          <p:nvPr/>
        </p:nvSpPr>
        <p:spPr>
          <a:xfrm>
            <a:off x="1210493" y="2704747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AEA8B51-A1ED-D3F5-48A0-D75B6C1AFB76}"/>
              </a:ext>
            </a:extLst>
          </p:cNvPr>
          <p:cNvSpPr/>
          <p:nvPr/>
        </p:nvSpPr>
        <p:spPr>
          <a:xfrm>
            <a:off x="2058563" y="2032688"/>
            <a:ext cx="1575288" cy="9378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Arial"/>
              </a:rPr>
              <a:t>2-Layer PPO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4B4C7A-DFD8-7EBE-4D9F-789679FF408E}"/>
              </a:ext>
            </a:extLst>
          </p:cNvPr>
          <p:cNvSpPr/>
          <p:nvPr/>
        </p:nvSpPr>
        <p:spPr>
          <a:xfrm>
            <a:off x="1210493" y="2851562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F7927C-FB50-4E66-8E0E-1B53EC7418EC}"/>
              </a:ext>
            </a:extLst>
          </p:cNvPr>
          <p:cNvCxnSpPr>
            <a:cxnSpLocks/>
          </p:cNvCxnSpPr>
          <p:nvPr/>
        </p:nvCxnSpPr>
        <p:spPr>
          <a:xfrm>
            <a:off x="1446129" y="2175390"/>
            <a:ext cx="595260" cy="3413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DBC3808-ADF6-49E7-5553-C394E57DF012}"/>
              </a:ext>
            </a:extLst>
          </p:cNvPr>
          <p:cNvCxnSpPr>
            <a:cxnSpLocks/>
          </p:cNvCxnSpPr>
          <p:nvPr/>
        </p:nvCxnSpPr>
        <p:spPr>
          <a:xfrm>
            <a:off x="1431660" y="2312839"/>
            <a:ext cx="645899" cy="20387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4E95C96-2151-C1C9-FE0C-D357A10A4E30}"/>
              </a:ext>
            </a:extLst>
          </p:cNvPr>
          <p:cNvCxnSpPr>
            <a:cxnSpLocks/>
          </p:cNvCxnSpPr>
          <p:nvPr/>
        </p:nvCxnSpPr>
        <p:spPr>
          <a:xfrm>
            <a:off x="1424425" y="2464756"/>
            <a:ext cx="660367" cy="519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E86D7BB-2766-1D1E-798E-3A1745192885}"/>
              </a:ext>
            </a:extLst>
          </p:cNvPr>
          <p:cNvCxnSpPr>
            <a:cxnSpLocks/>
          </p:cNvCxnSpPr>
          <p:nvPr/>
        </p:nvCxnSpPr>
        <p:spPr>
          <a:xfrm flipV="1">
            <a:off x="1438893" y="2516714"/>
            <a:ext cx="616963" cy="1216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10174A7-F95A-D95E-7344-DC8D1A354872}"/>
              </a:ext>
            </a:extLst>
          </p:cNvPr>
          <p:cNvCxnSpPr>
            <a:cxnSpLocks/>
          </p:cNvCxnSpPr>
          <p:nvPr/>
        </p:nvCxnSpPr>
        <p:spPr>
          <a:xfrm flipV="1">
            <a:off x="1431658" y="2516714"/>
            <a:ext cx="616963" cy="2591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0909FF4-CB8B-9888-9A43-473D1BEC3F44}"/>
              </a:ext>
            </a:extLst>
          </p:cNvPr>
          <p:cNvCxnSpPr>
            <a:cxnSpLocks/>
          </p:cNvCxnSpPr>
          <p:nvPr/>
        </p:nvCxnSpPr>
        <p:spPr>
          <a:xfrm flipV="1">
            <a:off x="1438891" y="2509480"/>
            <a:ext cx="624197" cy="4544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ight Bracket 164">
            <a:extLst>
              <a:ext uri="{FF2B5EF4-FFF2-40B4-BE49-F238E27FC236}">
                <a16:creationId xmlns:a16="http://schemas.microsoft.com/office/drawing/2014/main" id="{C596D138-FCFD-F144-8627-83746781926E}"/>
              </a:ext>
            </a:extLst>
          </p:cNvPr>
          <p:cNvSpPr/>
          <p:nvPr/>
        </p:nvSpPr>
        <p:spPr>
          <a:xfrm>
            <a:off x="4568271" y="1775263"/>
            <a:ext cx="151807" cy="1457633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0433181-B7CB-B96F-711D-33694B363951}"/>
              </a:ext>
            </a:extLst>
          </p:cNvPr>
          <p:cNvSpPr/>
          <p:nvPr/>
        </p:nvSpPr>
        <p:spPr>
          <a:xfrm rot="1320000">
            <a:off x="6318998" y="519163"/>
            <a:ext cx="1945993" cy="39787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6F9C361-3AAE-2702-E0E0-0E7CA28AF77E}"/>
              </a:ext>
            </a:extLst>
          </p:cNvPr>
          <p:cNvSpPr txBox="1"/>
          <p:nvPr/>
        </p:nvSpPr>
        <p:spPr>
          <a:xfrm>
            <a:off x="6903382" y="1476051"/>
            <a:ext cx="1271406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Arial"/>
              </a:rPr>
              <a:t>Action Space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EC1E97C-615A-3CA2-AFB5-01F465958E43}"/>
              </a:ext>
            </a:extLst>
          </p:cNvPr>
          <p:cNvSpPr txBox="1"/>
          <p:nvPr/>
        </p:nvSpPr>
        <p:spPr>
          <a:xfrm>
            <a:off x="7825572" y="814513"/>
            <a:ext cx="258622" cy="3073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ambria Math"/>
                <a:ea typeface="Cambria Math"/>
                <a:cs typeface="Arial"/>
              </a:rPr>
              <a:t>R</a:t>
            </a:r>
            <a:endParaRPr lang="en-US">
              <a:solidFill>
                <a:schemeClr val="bg1"/>
              </a:solidFill>
              <a:latin typeface="Cambria Math"/>
              <a:ea typeface="Cambria Math"/>
              <a:cs typeface="Lucida Sans Unicode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8E8F9C2-EF6B-09E0-8BAE-65AC35E51797}"/>
              </a:ext>
            </a:extLst>
          </p:cNvPr>
          <p:cNvSpPr txBox="1"/>
          <p:nvPr/>
        </p:nvSpPr>
        <p:spPr>
          <a:xfrm>
            <a:off x="7955787" y="792810"/>
            <a:ext cx="3092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>
                <a:solidFill>
                  <a:schemeClr val="bg1"/>
                </a:solidFill>
                <a:cs typeface="Arial"/>
              </a:rPr>
              <a:t>42</a:t>
            </a:r>
            <a:endParaRPr lang="en-US" sz="8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D224E4-48AA-DDE8-7721-354DD9312853}"/>
              </a:ext>
            </a:extLst>
          </p:cNvPr>
          <p:cNvSpPr/>
          <p:nvPr/>
        </p:nvSpPr>
        <p:spPr>
          <a:xfrm>
            <a:off x="4279010" y="1916555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61F921-FDF6-D46F-D192-D9FE66BBA67A}"/>
              </a:ext>
            </a:extLst>
          </p:cNvPr>
          <p:cNvSpPr/>
          <p:nvPr/>
        </p:nvSpPr>
        <p:spPr>
          <a:xfrm>
            <a:off x="4279010" y="2123173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D1BD02-293F-026C-1E7D-A943DC8DFD8F}"/>
              </a:ext>
            </a:extLst>
          </p:cNvPr>
          <p:cNvSpPr/>
          <p:nvPr/>
        </p:nvSpPr>
        <p:spPr>
          <a:xfrm>
            <a:off x="4279009" y="2340051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0500E8-04D0-5947-4E48-8B403E4EEC42}"/>
              </a:ext>
            </a:extLst>
          </p:cNvPr>
          <p:cNvSpPr/>
          <p:nvPr/>
        </p:nvSpPr>
        <p:spPr>
          <a:xfrm>
            <a:off x="4279009" y="2542273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FA974B-8429-6E22-0C8C-1C0C47CDD0C7}"/>
              </a:ext>
            </a:extLst>
          </p:cNvPr>
          <p:cNvSpPr/>
          <p:nvPr/>
        </p:nvSpPr>
        <p:spPr>
          <a:xfrm>
            <a:off x="4279008" y="2748707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7A2F37-F49B-6306-5C6C-4E68E5F476E9}"/>
              </a:ext>
            </a:extLst>
          </p:cNvPr>
          <p:cNvSpPr/>
          <p:nvPr/>
        </p:nvSpPr>
        <p:spPr>
          <a:xfrm>
            <a:off x="4279008" y="2948276"/>
            <a:ext cx="212480" cy="2051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D016BA-BDAE-EB6D-DAE8-60A2145420A8}"/>
              </a:ext>
            </a:extLst>
          </p:cNvPr>
          <p:cNvCxnSpPr>
            <a:cxnSpLocks/>
          </p:cNvCxnSpPr>
          <p:nvPr/>
        </p:nvCxnSpPr>
        <p:spPr>
          <a:xfrm>
            <a:off x="3652998" y="2509497"/>
            <a:ext cx="621637" cy="30615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127AC04-5BBE-B48A-577F-4C651DAE38E5}"/>
              </a:ext>
            </a:extLst>
          </p:cNvPr>
          <p:cNvCxnSpPr>
            <a:cxnSpLocks/>
          </p:cNvCxnSpPr>
          <p:nvPr/>
        </p:nvCxnSpPr>
        <p:spPr>
          <a:xfrm flipV="1">
            <a:off x="3628175" y="2052279"/>
            <a:ext cx="659366" cy="4368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DB8C4-4851-6779-3650-838AEC5D7D9E}"/>
              </a:ext>
            </a:extLst>
          </p:cNvPr>
          <p:cNvCxnSpPr>
            <a:cxnSpLocks/>
          </p:cNvCxnSpPr>
          <p:nvPr/>
        </p:nvCxnSpPr>
        <p:spPr>
          <a:xfrm flipV="1">
            <a:off x="3619382" y="2272086"/>
            <a:ext cx="641782" cy="2170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894F3D-6BED-015A-E4EE-60866F0A35D2}"/>
              </a:ext>
            </a:extLst>
          </p:cNvPr>
          <p:cNvCxnSpPr>
            <a:cxnSpLocks/>
          </p:cNvCxnSpPr>
          <p:nvPr/>
        </p:nvCxnSpPr>
        <p:spPr>
          <a:xfrm flipV="1">
            <a:off x="3628174" y="2439138"/>
            <a:ext cx="641782" cy="411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FE2EBAB-6C75-612D-B2DC-FF316DF62B5F}"/>
              </a:ext>
            </a:extLst>
          </p:cNvPr>
          <p:cNvCxnSpPr>
            <a:cxnSpLocks/>
          </p:cNvCxnSpPr>
          <p:nvPr/>
        </p:nvCxnSpPr>
        <p:spPr>
          <a:xfrm>
            <a:off x="3689719" y="2489124"/>
            <a:ext cx="571444" cy="1258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982745-FBA1-D5B4-BF0D-20273F2802F9}"/>
              </a:ext>
            </a:extLst>
          </p:cNvPr>
          <p:cNvCxnSpPr>
            <a:cxnSpLocks/>
          </p:cNvCxnSpPr>
          <p:nvPr/>
        </p:nvCxnSpPr>
        <p:spPr>
          <a:xfrm>
            <a:off x="3654549" y="2506708"/>
            <a:ext cx="624197" cy="5303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F0E4EA9-93B3-C592-CCBF-CA23A33487F8}"/>
              </a:ext>
            </a:extLst>
          </p:cNvPr>
          <p:cNvSpPr/>
          <p:nvPr/>
        </p:nvSpPr>
        <p:spPr>
          <a:xfrm rot="20400000">
            <a:off x="6182989" y="2746804"/>
            <a:ext cx="1688122" cy="11605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2B0720-3925-A64E-7E30-634D50F24103}"/>
              </a:ext>
            </a:extLst>
          </p:cNvPr>
          <p:cNvSpPr txBox="1"/>
          <p:nvPr/>
        </p:nvSpPr>
        <p:spPr>
          <a:xfrm>
            <a:off x="7236486" y="2845535"/>
            <a:ext cx="258622" cy="3073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ambria Math"/>
                <a:ea typeface="Cambria Math"/>
                <a:cs typeface="Arial"/>
              </a:rPr>
              <a:t>Z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7F9C4-E92A-EC54-06F7-DB833F04FFED}"/>
              </a:ext>
            </a:extLst>
          </p:cNvPr>
          <p:cNvSpPr txBox="1"/>
          <p:nvPr/>
        </p:nvSpPr>
        <p:spPr>
          <a:xfrm>
            <a:off x="7366701" y="2823832"/>
            <a:ext cx="3092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>
                <a:solidFill>
                  <a:schemeClr val="bg1"/>
                </a:solidFill>
                <a:cs typeface="Arial"/>
              </a:rPr>
              <a:t>6</a:t>
            </a:r>
            <a:endParaRPr lang="en-US" sz="8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13290C-91F3-E6F3-1C18-49932DEE09AC}"/>
              </a:ext>
            </a:extLst>
          </p:cNvPr>
          <p:cNvSpPr txBox="1"/>
          <p:nvPr/>
        </p:nvSpPr>
        <p:spPr>
          <a:xfrm>
            <a:off x="616515" y="3754601"/>
            <a:ext cx="1443464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Arial"/>
              </a:rPr>
              <a:t>Leg </a:t>
            </a:r>
            <a:endParaRPr lang="en-US">
              <a:cs typeface="Arial"/>
            </a:endParaRPr>
          </a:p>
          <a:p>
            <a:pPr algn="ctr"/>
            <a:r>
              <a:rPr lang="en-US" b="1">
                <a:cs typeface="Arial"/>
              </a:rPr>
              <a:t>Contant Forces</a:t>
            </a:r>
            <a:endParaRPr lang="en-US">
              <a:cs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620013-2BF6-ACCF-45D7-2C7C50B76B88}"/>
              </a:ext>
            </a:extLst>
          </p:cNvPr>
          <p:cNvSpPr txBox="1"/>
          <p:nvPr/>
        </p:nvSpPr>
        <p:spPr>
          <a:xfrm>
            <a:off x="4050824" y="3754749"/>
            <a:ext cx="675115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Arial"/>
              </a:rPr>
              <a:t>Leg </a:t>
            </a:r>
            <a:endParaRPr lang="en-US">
              <a:cs typeface="Arial"/>
            </a:endParaRPr>
          </a:p>
          <a:p>
            <a:pPr algn="ctr"/>
            <a:r>
              <a:rPr lang="en-US" b="1">
                <a:cs typeface="Arial"/>
              </a:rPr>
              <a:t>Index</a:t>
            </a:r>
            <a:endParaRPr lang="en-US">
              <a:cs typeface="Arial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0DEA28-8CF5-2F6D-62DB-CE8E7562E64E}"/>
              </a:ext>
            </a:extLst>
          </p:cNvPr>
          <p:cNvCxnSpPr/>
          <p:nvPr/>
        </p:nvCxnSpPr>
        <p:spPr>
          <a:xfrm flipH="1">
            <a:off x="1314450" y="3194050"/>
            <a:ext cx="6350" cy="4937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3511AF-C666-5C32-0599-DEF229A0A4B8}"/>
              </a:ext>
            </a:extLst>
          </p:cNvPr>
          <p:cNvCxnSpPr>
            <a:cxnSpLocks/>
          </p:cNvCxnSpPr>
          <p:nvPr/>
        </p:nvCxnSpPr>
        <p:spPr>
          <a:xfrm flipH="1">
            <a:off x="4386263" y="3194049"/>
            <a:ext cx="6350" cy="4937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C929EE4-4B0E-DB8C-8D7B-BF8A43F3F31F}"/>
              </a:ext>
            </a:extLst>
          </p:cNvPr>
          <p:cNvSpPr txBox="1"/>
          <p:nvPr/>
        </p:nvSpPr>
        <p:spPr>
          <a:xfrm>
            <a:off x="6331882" y="3158800"/>
            <a:ext cx="1271406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cs typeface="Arial"/>
              </a:rPr>
              <a:t>New Action Space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68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7" name="output_gapped_distance">
            <a:hlinkClick r:id="" action="ppaction://media"/>
            <a:extLst>
              <a:ext uri="{FF2B5EF4-FFF2-40B4-BE49-F238E27FC236}">
                <a16:creationId xmlns:a16="http://schemas.microsoft.com/office/drawing/2014/main" id="{EF26E4A4-FE0C-CF90-C579-CDF209A72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4738" y="2130669"/>
            <a:ext cx="3657600" cy="2743200"/>
          </a:xfrm>
          <a:prstGeom prst="rect">
            <a:avLst/>
          </a:prstGeom>
        </p:spPr>
      </p:pic>
      <p:pic>
        <p:nvPicPr>
          <p:cNvPr id="10" name="output_gapped">
            <a:hlinkClick r:id="" action="ppaction://media"/>
            <a:extLst>
              <a:ext uri="{FF2B5EF4-FFF2-40B4-BE49-F238E27FC236}">
                <a16:creationId xmlns:a16="http://schemas.microsoft.com/office/drawing/2014/main" id="{663EF4B5-76B3-FC4B-D977-2612735367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8796" y="2130669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7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2" descr="Une image contenant intérieur, automate, plusieurs&#10;&#10;Description générée automatiquement">
            <a:extLst>
              <a:ext uri="{FF2B5EF4-FFF2-40B4-BE49-F238E27FC236}">
                <a16:creationId xmlns:a16="http://schemas.microsoft.com/office/drawing/2014/main" id="{166BCC7E-842D-B33C-5D53-285297F59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r="4283" b="2"/>
          <a:stretch/>
        </p:blipFill>
        <p:spPr>
          <a:xfrm>
            <a:off x="904875" y="2078038"/>
            <a:ext cx="2697163" cy="3065462"/>
          </a:xfrm>
          <a:prstGeom prst="rect">
            <a:avLst/>
          </a:prstGeom>
          <a:noFill/>
        </p:spPr>
      </p:pic>
      <p:sp>
        <p:nvSpPr>
          <p:cNvPr id="14" name="Espace réservé du contenu 1">
            <a:extLst>
              <a:ext uri="{FF2B5EF4-FFF2-40B4-BE49-F238E27FC236}">
                <a16:creationId xmlns:a16="http://schemas.microsoft.com/office/drawing/2014/main" id="{B5D83077-B4B9-9478-E0A3-BBCACFA74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395" y="1754188"/>
            <a:ext cx="4581525" cy="3386772"/>
          </a:xfrm>
        </p:spPr>
        <p:txBody>
          <a:bodyPr vert="horz" lIns="180000" tIns="45720" rIns="91440" bIns="45720" rtlCol="0" anchor="t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endParaRPr lang="fr-FR" b="1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fr-FR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itchFamily="2" charset="2"/>
            </a:pPr>
            <a:r>
              <a:rPr lang="en-US">
                <a:latin typeface="Arial"/>
                <a:cs typeface="Arial"/>
              </a:rPr>
              <a:t>Extract information from simulation fails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itchFamily="2" charset="2"/>
            </a:pPr>
            <a:r>
              <a:rPr lang="en-US">
                <a:latin typeface="Arial"/>
                <a:cs typeface="Arial"/>
              </a:rPr>
              <a:t>"Deconstruct" and artificially modulate behaviors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itchFamily="2" charset="2"/>
            </a:pPr>
            <a:r>
              <a:rPr lang="en-US">
                <a:latin typeface="Arial"/>
                <a:cs typeface="Arial"/>
              </a:rPr>
              <a:t>Investigate biological underlying mechanisms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itchFamily="2" charset="2"/>
            </a:pPr>
            <a:r>
              <a:rPr lang="en-US"/>
              <a:t>Develop bio inspired robots</a:t>
            </a:r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/>
              <a:t>Introduction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3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49CB8DC-76CC-AA5D-6C28-D06837A8CC6A}"/>
              </a:ext>
            </a:extLst>
          </p:cNvPr>
          <p:cNvSpPr txBox="1"/>
          <p:nvPr/>
        </p:nvSpPr>
        <p:spPr>
          <a:xfrm>
            <a:off x="1776143" y="887083"/>
            <a:ext cx="52130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rgbClr val="413C3A"/>
                </a:solidFill>
              </a:rPr>
              <a:t>Understanding animal behavior is crucial in fields of </a:t>
            </a:r>
            <a:r>
              <a:rPr lang="en-US" sz="1800" b="1" dirty="0">
                <a:solidFill>
                  <a:schemeClr val="accent1"/>
                </a:solidFill>
              </a:rPr>
              <a:t>NEUROENGINEERING </a:t>
            </a:r>
            <a:r>
              <a:rPr lang="en-US" sz="1800" dirty="0">
                <a:solidFill>
                  <a:srgbClr val="413C3A"/>
                </a:solidFill>
              </a:rPr>
              <a:t>and </a:t>
            </a:r>
            <a:r>
              <a:rPr lang="en-US" sz="1800" b="1" dirty="0">
                <a:solidFill>
                  <a:schemeClr val="accent1"/>
                </a:solidFill>
              </a:rPr>
              <a:t>ROBOTICS</a:t>
            </a:r>
            <a:endParaRPr lang="en-US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5C9BA178-F5CF-529B-428C-6AB71860FBE8}"/>
              </a:ext>
            </a:extLst>
          </p:cNvPr>
          <p:cNvSpPr txBox="1">
            <a:spLocks/>
          </p:cNvSpPr>
          <p:nvPr/>
        </p:nvSpPr>
        <p:spPr>
          <a:xfrm>
            <a:off x="1712439" y="4762475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fr-FR" sz="900" err="1">
                <a:solidFill>
                  <a:srgbClr val="FFFFFF"/>
                </a:solidFill>
                <a:latin typeface="Arial"/>
                <a:cs typeface="Arial"/>
              </a:rPr>
              <a:t>Drosophibot</a:t>
            </a:r>
            <a:r>
              <a:rPr lang="fr-FR" sz="9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fr-FR" sz="900" err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lang="fr-FR" sz="900">
                <a:solidFill>
                  <a:srgbClr val="FFFFFF"/>
                </a:solidFill>
                <a:latin typeface="Arial"/>
                <a:cs typeface="Arial"/>
              </a:rPr>
              <a:t> Goldsmith et al.</a:t>
            </a:r>
            <a:endParaRPr lang="fr-FR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1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7" name="output_gapped_distance">
            <a:hlinkClick r:id="" action="ppaction://media"/>
            <a:extLst>
              <a:ext uri="{FF2B5EF4-FFF2-40B4-BE49-F238E27FC236}">
                <a16:creationId xmlns:a16="http://schemas.microsoft.com/office/drawing/2014/main" id="{EF26E4A4-FE0C-CF90-C579-CDF209A72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363" y="828919"/>
            <a:ext cx="5570537" cy="402113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63401B-49A4-52A8-129B-4C4B257F8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626051"/>
              </p:ext>
            </p:extLst>
          </p:nvPr>
        </p:nvGraphicFramePr>
        <p:xfrm>
          <a:off x="6603023" y="4193930"/>
          <a:ext cx="2486025" cy="631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256058110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84712979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403516449"/>
                    </a:ext>
                  </a:extLst>
                </a:gridCol>
              </a:tblGrid>
              <a:tr h="215491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Terrain​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Final X 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Final Y 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41875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Gapped</a:t>
                      </a:r>
                      <a:endParaRPr lang="en-GB">
                        <a:solidFill>
                          <a:srgbClr val="413C3A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~16 mm​</a:t>
                      </a:r>
                      <a:endParaRPr lang="en-GB">
                        <a:solidFill>
                          <a:srgbClr val="413C3A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945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73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10" name="output_gapped">
            <a:hlinkClick r:id="" action="ppaction://media"/>
            <a:extLst>
              <a:ext uri="{FF2B5EF4-FFF2-40B4-BE49-F238E27FC236}">
                <a16:creationId xmlns:a16="http://schemas.microsoft.com/office/drawing/2014/main" id="{663EF4B5-76B3-FC4B-D977-2612735367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2921" y="805106"/>
            <a:ext cx="5681662" cy="403701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BD6BB2-DE68-E071-0DFD-423DBDA8B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127980"/>
              </p:ext>
            </p:extLst>
          </p:nvPr>
        </p:nvGraphicFramePr>
        <p:xfrm>
          <a:off x="6629400" y="4193930"/>
          <a:ext cx="2486025" cy="631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256058110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84712979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403516449"/>
                    </a:ext>
                  </a:extLst>
                </a:gridCol>
              </a:tblGrid>
              <a:tr h="215491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Terrain​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Final X 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Final Y 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41875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Gapped</a:t>
                      </a:r>
                      <a:endParaRPr lang="en-GB">
                        <a:solidFill>
                          <a:srgbClr val="413C3A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10 mm​</a:t>
                      </a:r>
                      <a:endParaRPr lang="en-GB">
                        <a:solidFill>
                          <a:srgbClr val="413C3A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~ -5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945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68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5415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50DA076-463D-5A3B-FC2B-AA766A8B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36" y="1121023"/>
            <a:ext cx="2743200" cy="166186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6802E12-E2D9-5243-DEB2-EDF3C931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14" y="1122943"/>
            <a:ext cx="2831742" cy="1674123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FEF3AC3-F3A8-7F99-DAED-11B61FA67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914" y="3170956"/>
            <a:ext cx="2831742" cy="1699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4AC3BA-5A65-FAF6-7A7A-3C5D5AB9D2FD}"/>
              </a:ext>
            </a:extLst>
          </p:cNvPr>
          <p:cNvSpPr txBox="1"/>
          <p:nvPr/>
        </p:nvSpPr>
        <p:spPr>
          <a:xfrm>
            <a:off x="1920097" y="819882"/>
            <a:ext cx="1220004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Gets Stuck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117BF8-1C61-2DED-1A39-3AC51A3AEE32}"/>
              </a:ext>
            </a:extLst>
          </p:cNvPr>
          <p:cNvSpPr txBox="1"/>
          <p:nvPr/>
        </p:nvSpPr>
        <p:spPr>
          <a:xfrm>
            <a:off x="5173250" y="819882"/>
            <a:ext cx="2145760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Thrusts with Front Legs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52A5-04C7-1C27-E2D3-A1AFEC1FF216}"/>
              </a:ext>
            </a:extLst>
          </p:cNvPr>
          <p:cNvSpPr txBox="1"/>
          <p:nvPr/>
        </p:nvSpPr>
        <p:spPr>
          <a:xfrm>
            <a:off x="1821555" y="2903658"/>
            <a:ext cx="1356689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Pulls Itself 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B9207-4D37-15DA-AC09-4C662D63DC03}"/>
              </a:ext>
            </a:extLst>
          </p:cNvPr>
          <p:cNvSpPr txBox="1"/>
          <p:nvPr/>
        </p:nvSpPr>
        <p:spPr>
          <a:xfrm>
            <a:off x="4676469" y="2903657"/>
            <a:ext cx="3134688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Locomotes to the Edge of the World</a:t>
            </a:r>
          </a:p>
        </p:txBody>
      </p:sp>
      <p:pic>
        <p:nvPicPr>
          <p:cNvPr id="7" name="Picture 8" descr="A picture containing nature&#10;&#10;Description automatically generated">
            <a:extLst>
              <a:ext uri="{FF2B5EF4-FFF2-40B4-BE49-F238E27FC236}">
                <a16:creationId xmlns:a16="http://schemas.microsoft.com/office/drawing/2014/main" id="{FADC321D-5235-2041-D8BC-91BF5FB86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213" y="3172820"/>
            <a:ext cx="2862262" cy="171092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B93FF0C-2A59-0E0A-C32D-8DB443D867C1}"/>
              </a:ext>
            </a:extLst>
          </p:cNvPr>
          <p:cNvSpPr/>
          <p:nvPr/>
        </p:nvSpPr>
        <p:spPr>
          <a:xfrm>
            <a:off x="1714498" y="875109"/>
            <a:ext cx="206374" cy="1984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cs typeface="Arial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083274-F696-7B77-C756-C203A20EB343}"/>
              </a:ext>
            </a:extLst>
          </p:cNvPr>
          <p:cNvSpPr/>
          <p:nvPr/>
        </p:nvSpPr>
        <p:spPr>
          <a:xfrm>
            <a:off x="4968873" y="875109"/>
            <a:ext cx="206374" cy="1984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2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1AD26F-9A46-0783-8814-5EBE7375252B}"/>
              </a:ext>
            </a:extLst>
          </p:cNvPr>
          <p:cNvSpPr/>
          <p:nvPr/>
        </p:nvSpPr>
        <p:spPr>
          <a:xfrm>
            <a:off x="1611311" y="2954733"/>
            <a:ext cx="206374" cy="1984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B7EC13-AB0B-674C-CDA2-921093C8AA08}"/>
              </a:ext>
            </a:extLst>
          </p:cNvPr>
          <p:cNvSpPr/>
          <p:nvPr/>
        </p:nvSpPr>
        <p:spPr>
          <a:xfrm>
            <a:off x="4468811" y="2954733"/>
            <a:ext cx="206374" cy="1984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938604-1354-F023-03AA-50AB7CB80674}"/>
              </a:ext>
            </a:extLst>
          </p:cNvPr>
          <p:cNvSpPr/>
          <p:nvPr/>
        </p:nvSpPr>
        <p:spPr>
          <a:xfrm>
            <a:off x="5053375" y="1380756"/>
            <a:ext cx="641837" cy="40444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FFB646-42AF-0528-1897-87E188A8BCE0}"/>
              </a:ext>
            </a:extLst>
          </p:cNvPr>
          <p:cNvCxnSpPr/>
          <p:nvPr/>
        </p:nvCxnSpPr>
        <p:spPr>
          <a:xfrm flipV="1">
            <a:off x="5530116" y="1128715"/>
            <a:ext cx="855" cy="3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0EF1A2-C51E-4313-4644-34B08B1F8489}"/>
              </a:ext>
            </a:extLst>
          </p:cNvPr>
          <p:cNvCxnSpPr>
            <a:cxnSpLocks/>
          </p:cNvCxnSpPr>
          <p:nvPr/>
        </p:nvCxnSpPr>
        <p:spPr>
          <a:xfrm flipV="1">
            <a:off x="5285397" y="1276228"/>
            <a:ext cx="856" cy="31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0858D67-02AA-D7B0-3465-5126A166824A}"/>
              </a:ext>
            </a:extLst>
          </p:cNvPr>
          <p:cNvSpPr/>
          <p:nvPr/>
        </p:nvSpPr>
        <p:spPr>
          <a:xfrm>
            <a:off x="1475516" y="4136532"/>
            <a:ext cx="641837" cy="40444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A3EB85-3B84-7191-DCAC-F0224F3B8861}"/>
              </a:ext>
            </a:extLst>
          </p:cNvPr>
          <p:cNvCxnSpPr>
            <a:cxnSpLocks/>
          </p:cNvCxnSpPr>
          <p:nvPr/>
        </p:nvCxnSpPr>
        <p:spPr>
          <a:xfrm>
            <a:off x="1701920" y="4448663"/>
            <a:ext cx="7938" cy="32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9943F1-BE88-A7B8-2C90-B4E6FA2C99E2}"/>
              </a:ext>
            </a:extLst>
          </p:cNvPr>
          <p:cNvCxnSpPr>
            <a:cxnSpLocks/>
          </p:cNvCxnSpPr>
          <p:nvPr/>
        </p:nvCxnSpPr>
        <p:spPr>
          <a:xfrm>
            <a:off x="1834661" y="4237647"/>
            <a:ext cx="7938" cy="31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06BCA1-6E98-6813-379E-FC435787C7DC}"/>
              </a:ext>
            </a:extLst>
          </p:cNvPr>
          <p:cNvCxnSpPr>
            <a:cxnSpLocks/>
          </p:cNvCxnSpPr>
          <p:nvPr/>
        </p:nvCxnSpPr>
        <p:spPr>
          <a:xfrm flipV="1">
            <a:off x="2529741" y="3208339"/>
            <a:ext cx="855" cy="3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71E22A-F9AE-C3FC-713A-8F055F7711A1}"/>
              </a:ext>
            </a:extLst>
          </p:cNvPr>
          <p:cNvCxnSpPr>
            <a:cxnSpLocks/>
          </p:cNvCxnSpPr>
          <p:nvPr/>
        </p:nvCxnSpPr>
        <p:spPr>
          <a:xfrm flipV="1">
            <a:off x="2372335" y="3268541"/>
            <a:ext cx="856" cy="31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906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56564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2" name="output_blocks">
            <a:hlinkClick r:id="" action="ppaction://media"/>
            <a:extLst>
              <a:ext uri="{FF2B5EF4-FFF2-40B4-BE49-F238E27FC236}">
                <a16:creationId xmlns:a16="http://schemas.microsoft.com/office/drawing/2014/main" id="{02D08F37-B5C6-7A18-F109-ADFB6D2316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973" y="803395"/>
            <a:ext cx="5558204" cy="390122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C93C48A-1DCB-9BE8-9EAB-7CFB896D6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617553"/>
              </p:ext>
            </p:extLst>
          </p:nvPr>
        </p:nvGraphicFramePr>
        <p:xfrm>
          <a:off x="6576646" y="4026876"/>
          <a:ext cx="2486025" cy="64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256058110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84712979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403516449"/>
                    </a:ext>
                  </a:extLst>
                </a:gridCol>
              </a:tblGrid>
              <a:tr h="30773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Terrain​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Final X 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Final Y 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41875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Blocks</a:t>
                      </a:r>
                      <a:endParaRPr lang="en-GB">
                        <a:solidFill>
                          <a:srgbClr val="413C3A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7 mm​</a:t>
                      </a:r>
                      <a:endParaRPr lang="en-GB">
                        <a:solidFill>
                          <a:srgbClr val="413C3A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~2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945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09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56564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6C2A36FF-CE4F-3359-8D94-5F6CB9BA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012732"/>
            <a:ext cx="2743200" cy="162651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90CFF93-55ED-AA7A-0C08-7209448C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5" y="1011996"/>
            <a:ext cx="2901461" cy="162970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D2DF7CC-414B-45A8-1879-5AFD16D0E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41" y="3239262"/>
            <a:ext cx="2743200" cy="1585629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41D8B9A-4B07-5847-2D7C-FCB0B41E5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654" y="3237133"/>
            <a:ext cx="2901461" cy="158827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C4E5F14-2BFD-9B1C-42BA-A6CAD28381D8}"/>
              </a:ext>
            </a:extLst>
          </p:cNvPr>
          <p:cNvSpPr/>
          <p:nvPr/>
        </p:nvSpPr>
        <p:spPr>
          <a:xfrm>
            <a:off x="1918920" y="1732085"/>
            <a:ext cx="167053" cy="18463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2C4A2D1-8AB4-90DA-4E4A-58B5F3C7CF99}"/>
              </a:ext>
            </a:extLst>
          </p:cNvPr>
          <p:cNvSpPr/>
          <p:nvPr/>
        </p:nvSpPr>
        <p:spPr>
          <a:xfrm>
            <a:off x="2402496" y="2101361"/>
            <a:ext cx="167053" cy="18463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D06380-90E8-1E63-0DCE-04C11A0FAC93}"/>
              </a:ext>
            </a:extLst>
          </p:cNvPr>
          <p:cNvSpPr/>
          <p:nvPr/>
        </p:nvSpPr>
        <p:spPr>
          <a:xfrm>
            <a:off x="2921243" y="1951891"/>
            <a:ext cx="167053" cy="18463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E466AD-2F56-D588-D192-33AB849ED786}"/>
              </a:ext>
            </a:extLst>
          </p:cNvPr>
          <p:cNvSpPr/>
          <p:nvPr/>
        </p:nvSpPr>
        <p:spPr>
          <a:xfrm>
            <a:off x="6939327" y="4290644"/>
            <a:ext cx="167053" cy="18463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3D025C-500C-B64C-6A72-A71DD7036325}"/>
              </a:ext>
            </a:extLst>
          </p:cNvPr>
          <p:cNvSpPr/>
          <p:nvPr/>
        </p:nvSpPr>
        <p:spPr>
          <a:xfrm>
            <a:off x="6816234" y="4035666"/>
            <a:ext cx="167053" cy="18463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67130C-1957-47D8-C827-9002C4B22EDA}"/>
              </a:ext>
            </a:extLst>
          </p:cNvPr>
          <p:cNvSpPr/>
          <p:nvPr/>
        </p:nvSpPr>
        <p:spPr>
          <a:xfrm>
            <a:off x="5769949" y="3851028"/>
            <a:ext cx="167053" cy="18463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D8E497B-D124-8E25-BCCA-B611482BF82C}"/>
              </a:ext>
            </a:extLst>
          </p:cNvPr>
          <p:cNvSpPr/>
          <p:nvPr/>
        </p:nvSpPr>
        <p:spPr>
          <a:xfrm>
            <a:off x="5567726" y="4106005"/>
            <a:ext cx="167053" cy="18463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135F68-3583-95C1-A0AC-2B0F2BBCF200}"/>
              </a:ext>
            </a:extLst>
          </p:cNvPr>
          <p:cNvSpPr/>
          <p:nvPr/>
        </p:nvSpPr>
        <p:spPr>
          <a:xfrm>
            <a:off x="5339125" y="1547443"/>
            <a:ext cx="641837" cy="40444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EB0BCC-449E-09F2-914A-9A94B66DE541}"/>
              </a:ext>
            </a:extLst>
          </p:cNvPr>
          <p:cNvCxnSpPr/>
          <p:nvPr/>
        </p:nvCxnSpPr>
        <p:spPr>
          <a:xfrm flipV="1">
            <a:off x="5609492" y="1200151"/>
            <a:ext cx="8793" cy="41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4803C2-6EB9-18EF-F948-828B31FB6D00}"/>
              </a:ext>
            </a:extLst>
          </p:cNvPr>
          <p:cNvCxnSpPr>
            <a:cxnSpLocks/>
          </p:cNvCxnSpPr>
          <p:nvPr/>
        </p:nvCxnSpPr>
        <p:spPr>
          <a:xfrm flipV="1">
            <a:off x="5460022" y="1411165"/>
            <a:ext cx="8793" cy="41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4F8A5E9-DE9B-8288-2F19-E8C1474A8BC0}"/>
              </a:ext>
            </a:extLst>
          </p:cNvPr>
          <p:cNvSpPr/>
          <p:nvPr/>
        </p:nvSpPr>
        <p:spPr>
          <a:xfrm>
            <a:off x="1277078" y="3930157"/>
            <a:ext cx="641837" cy="40444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2001F4-D0BD-055E-7C2A-08E6F3A5B6EB}"/>
              </a:ext>
            </a:extLst>
          </p:cNvPr>
          <p:cNvCxnSpPr>
            <a:cxnSpLocks/>
          </p:cNvCxnSpPr>
          <p:nvPr/>
        </p:nvCxnSpPr>
        <p:spPr>
          <a:xfrm>
            <a:off x="1503483" y="4242288"/>
            <a:ext cx="1" cy="4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3576E0-29B7-ACA0-6C5C-7A7EEFDF73AE}"/>
              </a:ext>
            </a:extLst>
          </p:cNvPr>
          <p:cNvCxnSpPr>
            <a:cxnSpLocks/>
          </p:cNvCxnSpPr>
          <p:nvPr/>
        </p:nvCxnSpPr>
        <p:spPr>
          <a:xfrm>
            <a:off x="1644160" y="4031272"/>
            <a:ext cx="1" cy="4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3E6677E-B332-6BB5-5DBE-2F221B0996B7}"/>
              </a:ext>
            </a:extLst>
          </p:cNvPr>
          <p:cNvSpPr/>
          <p:nvPr/>
        </p:nvSpPr>
        <p:spPr>
          <a:xfrm>
            <a:off x="2921240" y="4202719"/>
            <a:ext cx="167053" cy="18463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4E0895-72BD-DB5A-77DC-ADBBF5DFAC79}"/>
              </a:ext>
            </a:extLst>
          </p:cNvPr>
          <p:cNvSpPr/>
          <p:nvPr/>
        </p:nvSpPr>
        <p:spPr>
          <a:xfrm>
            <a:off x="6860193" y="2101357"/>
            <a:ext cx="167053" cy="18463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9829C-CC5B-9C92-4E3D-4D38E6F0A8B2}"/>
              </a:ext>
            </a:extLst>
          </p:cNvPr>
          <p:cNvSpPr txBox="1"/>
          <p:nvPr/>
        </p:nvSpPr>
        <p:spPr>
          <a:xfrm>
            <a:off x="1928034" y="692881"/>
            <a:ext cx="1585129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Legs in Cavities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664E48-3036-56A1-7DE4-7E30A9DA1202}"/>
              </a:ext>
            </a:extLst>
          </p:cNvPr>
          <p:cNvSpPr/>
          <p:nvPr/>
        </p:nvSpPr>
        <p:spPr>
          <a:xfrm>
            <a:off x="1738311" y="740171"/>
            <a:ext cx="206374" cy="1984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cs typeface="Arial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B7761-CF0C-7D43-F2EB-1E0F7E304CFD}"/>
              </a:ext>
            </a:extLst>
          </p:cNvPr>
          <p:cNvSpPr txBox="1"/>
          <p:nvPr/>
        </p:nvSpPr>
        <p:spPr>
          <a:xfrm>
            <a:off x="5554250" y="542069"/>
            <a:ext cx="2614072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Swings Front Legs – Supports with Hind Legs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FC086A-A1BF-A444-FB4A-AC28C3787061}"/>
              </a:ext>
            </a:extLst>
          </p:cNvPr>
          <p:cNvSpPr/>
          <p:nvPr/>
        </p:nvSpPr>
        <p:spPr>
          <a:xfrm>
            <a:off x="5318123" y="692546"/>
            <a:ext cx="206374" cy="1984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2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B45B66-8617-7C21-E8D2-0DFB96E2483B}"/>
              </a:ext>
            </a:extLst>
          </p:cNvPr>
          <p:cNvSpPr txBox="1"/>
          <p:nvPr/>
        </p:nvSpPr>
        <p:spPr>
          <a:xfrm>
            <a:off x="1813617" y="2935408"/>
            <a:ext cx="1356689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Pulls Itself Up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4287727-895C-2082-4161-A2548E75B208}"/>
              </a:ext>
            </a:extLst>
          </p:cNvPr>
          <p:cNvSpPr/>
          <p:nvPr/>
        </p:nvSpPr>
        <p:spPr>
          <a:xfrm>
            <a:off x="1603373" y="2986483"/>
            <a:ext cx="206374" cy="1984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40C35-52A3-FF7B-7256-914DB4C2234E}"/>
              </a:ext>
            </a:extLst>
          </p:cNvPr>
          <p:cNvSpPr txBox="1"/>
          <p:nvPr/>
        </p:nvSpPr>
        <p:spPr>
          <a:xfrm>
            <a:off x="5920546" y="2912448"/>
            <a:ext cx="1587038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Good Placement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410FC7F-90C4-B150-8712-375BED7244BA}"/>
              </a:ext>
            </a:extLst>
          </p:cNvPr>
          <p:cNvSpPr/>
          <p:nvPr/>
        </p:nvSpPr>
        <p:spPr>
          <a:xfrm>
            <a:off x="5708526" y="2945940"/>
            <a:ext cx="206374" cy="1984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53127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48616"/>
            <a:ext cx="1381125" cy="54806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/>
          </a:p>
        </p:txBody>
      </p:sp>
      <p:pic>
        <p:nvPicPr>
          <p:cNvPr id="2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28AC63B-4E29-E5D7-40D6-6C3CCFD86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6" r="6959"/>
          <a:stretch/>
        </p:blipFill>
        <p:spPr>
          <a:xfrm>
            <a:off x="3696698" y="224961"/>
            <a:ext cx="4956926" cy="2284239"/>
          </a:xfrm>
          <a:prstGeom prst="rect">
            <a:avLst/>
          </a:prstGeom>
        </p:spPr>
      </p:pic>
      <p:pic>
        <p:nvPicPr>
          <p:cNvPr id="7" name="Picture 7" descr="A picture containing text, music, electric organ&#10;&#10;Description automatically generated">
            <a:extLst>
              <a:ext uri="{FF2B5EF4-FFF2-40B4-BE49-F238E27FC236}">
                <a16:creationId xmlns:a16="http://schemas.microsoft.com/office/drawing/2014/main" id="{401FC9E0-16FC-F526-8F4C-09A016847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3" t="4745" r="8790" b="-730"/>
          <a:stretch/>
        </p:blipFill>
        <p:spPr>
          <a:xfrm>
            <a:off x="3830832" y="2836275"/>
            <a:ext cx="4858455" cy="214293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2874917-01FB-74EB-68F6-657D609C456C}"/>
              </a:ext>
            </a:extLst>
          </p:cNvPr>
          <p:cNvSpPr/>
          <p:nvPr/>
        </p:nvSpPr>
        <p:spPr>
          <a:xfrm>
            <a:off x="3676525" y="417511"/>
            <a:ext cx="4958860" cy="35169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9C403D-9E47-3ED7-DFE7-48013210DE70}"/>
              </a:ext>
            </a:extLst>
          </p:cNvPr>
          <p:cNvSpPr/>
          <p:nvPr/>
        </p:nvSpPr>
        <p:spPr>
          <a:xfrm>
            <a:off x="3694110" y="1367081"/>
            <a:ext cx="4888521" cy="2725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65C3A6-F53A-D432-84AC-0E3DBBED1061}"/>
              </a:ext>
            </a:extLst>
          </p:cNvPr>
          <p:cNvSpPr/>
          <p:nvPr/>
        </p:nvSpPr>
        <p:spPr>
          <a:xfrm>
            <a:off x="3913917" y="3231049"/>
            <a:ext cx="4897313" cy="32531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6286BC-CAB1-5EFA-623F-FC95FCFD530C}"/>
              </a:ext>
            </a:extLst>
          </p:cNvPr>
          <p:cNvSpPr/>
          <p:nvPr/>
        </p:nvSpPr>
        <p:spPr>
          <a:xfrm>
            <a:off x="3825994" y="4453179"/>
            <a:ext cx="4985237" cy="29893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8CFB0-2D97-4444-8A83-46D1064F51A8}"/>
              </a:ext>
            </a:extLst>
          </p:cNvPr>
          <p:cNvSpPr txBox="1"/>
          <p:nvPr/>
        </p:nvSpPr>
        <p:spPr>
          <a:xfrm>
            <a:off x="672529" y="997596"/>
            <a:ext cx="3006969" cy="11310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LF &amp; RF exhibit a shorter stance phase:</a:t>
            </a:r>
            <a:endParaRPr lang="en-US" err="1"/>
          </a:p>
          <a:p>
            <a:pPr marL="285750" indent="-285750">
              <a:buFont typeface="Wingdings"/>
              <a:buChar char="q"/>
            </a:pPr>
            <a:r>
              <a:rPr lang="en-US"/>
              <a:t>More reactive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cs typeface="Arial"/>
              </a:rPr>
              <a:t>Contribute less to stabilization</a:t>
            </a:r>
          </a:p>
          <a:p>
            <a:pPr marL="285750" indent="-285750">
              <a:buFont typeface="Wingdings"/>
              <a:buChar char="q"/>
            </a:pPr>
            <a:r>
              <a:rPr lang="en-US">
                <a:cs typeface="Arial"/>
              </a:rPr>
              <a:t>Contribute more to locomoting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303022-037A-985E-7F88-156B7252C110}"/>
              </a:ext>
            </a:extLst>
          </p:cNvPr>
          <p:cNvSpPr txBox="1"/>
          <p:nvPr/>
        </p:nvSpPr>
        <p:spPr>
          <a:xfrm>
            <a:off x="672529" y="3732003"/>
            <a:ext cx="3006969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Middle &amp; Hind Legs exhibit a Longer stance phase:</a:t>
            </a:r>
            <a:endParaRPr lang="en-US" err="1"/>
          </a:p>
          <a:p>
            <a:pPr marL="285750" indent="-285750">
              <a:buFont typeface="Wingdings"/>
              <a:buChar char="q"/>
            </a:pPr>
            <a:r>
              <a:rPr lang="en-US">
                <a:cs typeface="Arial"/>
              </a:rPr>
              <a:t>Contribute more to stabilization</a:t>
            </a:r>
          </a:p>
        </p:txBody>
      </p:sp>
    </p:spTree>
    <p:extLst>
      <p:ext uri="{BB962C8B-B14F-4D97-AF65-F5344CB8AC3E}">
        <p14:creationId xmlns:p14="http://schemas.microsoft.com/office/powerpoint/2010/main" val="1402626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48616"/>
            <a:ext cx="1381125" cy="54806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Alaa Abboud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303022-037A-985E-7F88-156B7252C110}"/>
              </a:ext>
            </a:extLst>
          </p:cNvPr>
          <p:cNvSpPr txBox="1"/>
          <p:nvPr/>
        </p:nvSpPr>
        <p:spPr>
          <a:xfrm>
            <a:off x="778037" y="4206787"/>
            <a:ext cx="300696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Near-Synchronized Gait:</a:t>
            </a:r>
            <a:endParaRPr lang="en-US" err="1">
              <a:cs typeface="Arial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cs typeface="Arial"/>
              </a:rPr>
              <a:t>Hop-like locomotion</a:t>
            </a:r>
          </a:p>
        </p:txBody>
      </p:sp>
      <p:pic>
        <p:nvPicPr>
          <p:cNvPr id="8" name="output_flat">
            <a:hlinkClick r:id="" action="ppaction://media"/>
            <a:extLst>
              <a:ext uri="{FF2B5EF4-FFF2-40B4-BE49-F238E27FC236}">
                <a16:creationId xmlns:a16="http://schemas.microsoft.com/office/drawing/2014/main" id="{D54E14A0-2421-4348-450A-26547C0C64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646" y="813288"/>
            <a:ext cx="3719146" cy="3094892"/>
          </a:xfrm>
          <a:prstGeom prst="rect">
            <a:avLst/>
          </a:prstGeom>
        </p:spPr>
      </p:pic>
      <p:pic>
        <p:nvPicPr>
          <p:cNvPr id="14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E2AD9365-6FED-3973-5804-6A256C2E86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08" r="9228" b="-380"/>
          <a:stretch/>
        </p:blipFill>
        <p:spPr>
          <a:xfrm>
            <a:off x="4642339" y="968033"/>
            <a:ext cx="4246692" cy="202929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2874917-01FB-74EB-68F6-657D609C456C}"/>
              </a:ext>
            </a:extLst>
          </p:cNvPr>
          <p:cNvSpPr/>
          <p:nvPr/>
        </p:nvSpPr>
        <p:spPr>
          <a:xfrm rot="5400000">
            <a:off x="4124932" y="1736354"/>
            <a:ext cx="2488222" cy="3429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7DD2685-5871-DEAA-CB93-62CFDE1B1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636784"/>
              </p:ext>
            </p:extLst>
          </p:nvPr>
        </p:nvGraphicFramePr>
        <p:xfrm>
          <a:off x="4906107" y="3297115"/>
          <a:ext cx="2672859" cy="63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953">
                  <a:extLst>
                    <a:ext uri="{9D8B030D-6E8A-4147-A177-3AD203B41FA5}">
                      <a16:colId xmlns:a16="http://schemas.microsoft.com/office/drawing/2014/main" val="2560581103"/>
                    </a:ext>
                  </a:extLst>
                </a:gridCol>
                <a:gridCol w="890953">
                  <a:extLst>
                    <a:ext uri="{9D8B030D-6E8A-4147-A177-3AD203B41FA5}">
                      <a16:colId xmlns:a16="http://schemas.microsoft.com/office/drawing/2014/main" val="1847129798"/>
                    </a:ext>
                  </a:extLst>
                </a:gridCol>
                <a:gridCol w="890953">
                  <a:extLst>
                    <a:ext uri="{9D8B030D-6E8A-4147-A177-3AD203B41FA5}">
                      <a16:colId xmlns:a16="http://schemas.microsoft.com/office/drawing/2014/main" val="1403516449"/>
                    </a:ext>
                  </a:extLst>
                </a:gridCol>
              </a:tblGrid>
              <a:tr h="30773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Terrain​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Final X 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Final Y ​</a:t>
                      </a:r>
                      <a:endParaRPr lang="en-GB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418754"/>
                  </a:ext>
                </a:extLst>
              </a:tr>
              <a:tr h="3297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350">
                          <a:effectLst/>
                        </a:rPr>
                        <a:t>Flat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13 mm​</a:t>
                      </a:r>
                      <a:endParaRPr lang="en-GB">
                        <a:solidFill>
                          <a:srgbClr val="413C3A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350">
                          <a:effectLst/>
                        </a:rPr>
                        <a:t>~ 1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945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8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 – Rule-based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 – CPG-based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 – RL-based controller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B9CEE1-BEF6-B540-A7CE-B486EF9362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/>
          </a:p>
        </p:txBody>
      </p:sp>
      <p:pic>
        <p:nvPicPr>
          <p:cNvPr id="8" name="Picture Placeholder 11" descr="A picture containing screenshot, 3d modeling, art&#10;&#10;Description automatically generated">
            <a:extLst>
              <a:ext uri="{FF2B5EF4-FFF2-40B4-BE49-F238E27FC236}">
                <a16:creationId xmlns:a16="http://schemas.microsoft.com/office/drawing/2014/main" id="{2220DE4F-ADDA-AAA9-7822-BD5C9DF3AB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576" r="25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8310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03766"/>
            <a:ext cx="7726363" cy="3746693"/>
          </a:xfrm>
        </p:spPr>
        <p:txBody>
          <a:bodyPr vert="horz" lIns="18000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Rule-based controller shows some unsatisfactory results, but some improvements could be done to increase its robustness.</a:t>
            </a:r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738993" cy="760219"/>
          </a:xfrm>
        </p:spPr>
        <p:txBody>
          <a:bodyPr/>
          <a:lstStyle/>
          <a:p>
            <a:r>
              <a:rPr lang="en-US"/>
              <a:t>Summary – Rule-based controller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8" name="Picture 7" descr="A close-up of a green bug&#10;&#10;Description automatically generated with medium confidence">
            <a:extLst>
              <a:ext uri="{FF2B5EF4-FFF2-40B4-BE49-F238E27FC236}">
                <a16:creationId xmlns:a16="http://schemas.microsoft.com/office/drawing/2014/main" id="{81882D30-AE61-11E6-7183-7573FA1B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57" b="18537"/>
          <a:stretch/>
        </p:blipFill>
        <p:spPr>
          <a:xfrm>
            <a:off x="1143000" y="1963966"/>
            <a:ext cx="6858000" cy="2793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7E062-E9C4-268F-9D6A-1ED3DF730C73}"/>
              </a:ext>
            </a:extLst>
          </p:cNvPr>
          <p:cNvSpPr txBox="1"/>
          <p:nvPr/>
        </p:nvSpPr>
        <p:spPr>
          <a:xfrm>
            <a:off x="5863030" y="4484496"/>
            <a:ext cx="23760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00">
                <a:solidFill>
                  <a:schemeClr val="bg1"/>
                </a:solidFill>
              </a:rPr>
              <a:t>By D</a:t>
            </a:r>
            <a:r>
              <a:rPr lang="az-Cyrl-AZ" sz="500">
                <a:solidFill>
                  <a:schemeClr val="bg1"/>
                </a:solidFill>
              </a:rPr>
              <a:t>эя-Б</a:t>
            </a:r>
            <a:r>
              <a:rPr lang="en-GB" sz="500">
                <a:solidFill>
                  <a:schemeClr val="bg1"/>
                </a:solidFill>
              </a:rPr>
              <a:t>ø</a:t>
            </a:r>
            <a:r>
              <a:rPr lang="az-Cyrl-AZ" sz="500">
                <a:solidFill>
                  <a:schemeClr val="bg1"/>
                </a:solidFill>
              </a:rPr>
              <a:t>я</a:t>
            </a:r>
            <a:r>
              <a:rPr lang="en-GB" sz="500">
                <a:solidFill>
                  <a:schemeClr val="bg1"/>
                </a:solidFill>
              </a:rPr>
              <a:t>g - Own work, CC BY-SA 4.0, https://commons.wikimedia.org/w/</a:t>
            </a:r>
            <a:r>
              <a:rPr lang="en-GB" sz="500" err="1">
                <a:solidFill>
                  <a:schemeClr val="bg1"/>
                </a:solidFill>
              </a:rPr>
              <a:t>index.php?curid</a:t>
            </a:r>
            <a:r>
              <a:rPr lang="en-GB" sz="500">
                <a:solidFill>
                  <a:schemeClr val="bg1"/>
                </a:solidFill>
              </a:rPr>
              <a:t>=23119805</a:t>
            </a:r>
          </a:p>
        </p:txBody>
      </p:sp>
    </p:spTree>
    <p:extLst>
      <p:ext uri="{BB962C8B-B14F-4D97-AF65-F5344CB8AC3E}">
        <p14:creationId xmlns:p14="http://schemas.microsoft.com/office/powerpoint/2010/main" val="3956371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03784"/>
            <a:ext cx="7726363" cy="3746675"/>
          </a:xfrm>
        </p:spPr>
        <p:txBody>
          <a:bodyPr vert="horz" lIns="18000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Controllers purely based on CPG are very effective on flat terrain, while sensory feedback is needed to improve performance on complex terrain;</a:t>
            </a:r>
          </a:p>
          <a:p>
            <a:r>
              <a:rPr lang="en-US">
                <a:latin typeface="Arial"/>
                <a:cs typeface="Arial"/>
              </a:rPr>
              <a:t>Even with force feedback, GPG-based controllers are not entirely robust on complex terrains.</a:t>
            </a:r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171834" cy="1072753"/>
          </a:xfrm>
        </p:spPr>
        <p:txBody>
          <a:bodyPr/>
          <a:lstStyle/>
          <a:p>
            <a:r>
              <a:rPr lang="en-US"/>
              <a:t>Summary</a:t>
            </a:r>
            <a:r>
              <a:rPr lang="fr-FR"/>
              <a:t> – </a:t>
            </a:r>
            <a:r>
              <a:rPr lang="en-US"/>
              <a:t>CPG-based</a:t>
            </a:r>
            <a:r>
              <a:rPr lang="fr-FR"/>
              <a:t> </a:t>
            </a:r>
            <a:r>
              <a:rPr lang="en-US"/>
              <a:t>controller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7" name="Picture 6" descr="A black and yellow salamander on moss&#10;&#10;Description automatically generated">
            <a:extLst>
              <a:ext uri="{FF2B5EF4-FFF2-40B4-BE49-F238E27FC236}">
                <a16:creationId xmlns:a16="http://schemas.microsoft.com/office/drawing/2014/main" id="{FA5594DB-6C35-5EC9-E475-FFD5B0A42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06" b="13929"/>
          <a:stretch/>
        </p:blipFill>
        <p:spPr>
          <a:xfrm>
            <a:off x="1105147" y="2743200"/>
            <a:ext cx="6933705" cy="1978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1C716-2461-6215-B081-371677BAD53B}"/>
              </a:ext>
            </a:extLst>
          </p:cNvPr>
          <p:cNvSpPr txBox="1"/>
          <p:nvPr/>
        </p:nvSpPr>
        <p:spPr>
          <a:xfrm>
            <a:off x="5696607" y="4466743"/>
            <a:ext cx="2469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>
                <a:solidFill>
                  <a:schemeClr val="bg1"/>
                </a:solidFill>
              </a:rPr>
              <a:t>Frank Vassen from Brussels, Belgium, CC BY 2.0 &lt;https://creativecommons.org/licenses/by/2.0&gt;,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56166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vert="horz" lIns="180000" tIns="0" rIns="72000" bIns="46800" rtlCol="0" anchor="ctr" anchorCtr="0">
            <a:normAutofit/>
          </a:bodyPr>
          <a:lstStyle/>
          <a:p>
            <a:r>
              <a:rPr lang="en-US"/>
              <a:t>Rule-based controller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B9CEE1-BEF6-B540-A7CE-B486EF93624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b="0" i="0" u="none" strike="noStrike" kern="1200">
                <a:effectLst/>
                <a:latin typeface="Arial" panose="020B0604020202020204" pitchFamily="34" charset="0"/>
                <a:ea typeface="+mn-ea"/>
                <a:cs typeface="+mn-cs"/>
              </a:rPr>
              <a:t>Flore Munier-Jolain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4</a:t>
            </a:fld>
            <a:endParaRPr lang="fr-FR"/>
          </a:p>
        </p:txBody>
      </p:sp>
      <p:sp>
        <p:nvSpPr>
          <p:cNvPr id="29" name="Espace réservé du pied de page 4">
            <a:extLst>
              <a:ext uri="{FF2B5EF4-FFF2-40B4-BE49-F238E27FC236}">
                <a16:creationId xmlns:a16="http://schemas.microsoft.com/office/drawing/2014/main" id="{3B582CA7-C5CD-C40A-DAEC-F56C03E3551D}"/>
              </a:ext>
            </a:extLst>
          </p:cNvPr>
          <p:cNvSpPr txBox="1">
            <a:spLocks/>
          </p:cNvSpPr>
          <p:nvPr/>
        </p:nvSpPr>
        <p:spPr>
          <a:xfrm>
            <a:off x="2735731" y="4786229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fr-FR" err="1">
                <a:latin typeface="Arial"/>
                <a:cs typeface="Arial"/>
              </a:rPr>
              <a:t>From</a:t>
            </a:r>
            <a:r>
              <a:rPr lang="fr-FR">
                <a:latin typeface="Arial"/>
                <a:cs typeface="Arial"/>
              </a:rPr>
              <a:t> </a:t>
            </a:r>
            <a:r>
              <a:rPr lang="fr-FR" err="1">
                <a:latin typeface="Arial"/>
                <a:cs typeface="Arial"/>
              </a:rPr>
              <a:t>Cruse</a:t>
            </a:r>
            <a:r>
              <a:rPr lang="fr-FR">
                <a:latin typeface="Arial"/>
                <a:cs typeface="Arial"/>
              </a:rPr>
              <a:t> et al.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68D027B-E140-8EED-8732-5C008AFB6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 vert="horz" lIns="18000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Decentralized controller based on simple rules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Possible improvements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0FB44BDD-1E72-80C3-7BC6-3EE146A641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759" r="27759"/>
          <a:stretch/>
        </p:blipFill>
        <p:spPr/>
      </p:pic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03784"/>
            <a:ext cx="7726363" cy="3746675"/>
          </a:xfrm>
        </p:spPr>
        <p:txBody>
          <a:bodyPr vert="horz" lIns="18000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Pure RL lacks capacity to learn a 42-DOF continuous action space;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Rule-based RL allows for a narrow action space and a more efficient optimization process, adapting well to all 3 terrains.</a:t>
            </a:r>
            <a:endParaRPr lang="en-US"/>
          </a:p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530649" cy="1072753"/>
          </a:xfrm>
        </p:spPr>
        <p:txBody>
          <a:bodyPr/>
          <a:lstStyle/>
          <a:p>
            <a:r>
              <a:rPr lang="en-US"/>
              <a:t>Summary – RL-based controller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5" name="Picture 4" descr="A close-up of a fly&#10;&#10;Description automatically generated">
            <a:extLst>
              <a:ext uri="{FF2B5EF4-FFF2-40B4-BE49-F238E27FC236}">
                <a16:creationId xmlns:a16="http://schemas.microsoft.com/office/drawing/2014/main" id="{806B98C7-4715-94F1-B338-DA1EBA7A9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77" b="4642"/>
          <a:stretch/>
        </p:blipFill>
        <p:spPr>
          <a:xfrm>
            <a:off x="1143000" y="2241394"/>
            <a:ext cx="6858000" cy="2663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BC57CC-8401-5C0D-8135-419EC41008FC}"/>
              </a:ext>
            </a:extLst>
          </p:cNvPr>
          <p:cNvSpPr txBox="1"/>
          <p:nvPr/>
        </p:nvSpPr>
        <p:spPr>
          <a:xfrm>
            <a:off x="2283213" y="4650825"/>
            <a:ext cx="457757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00">
                <a:solidFill>
                  <a:schemeClr val="bg1"/>
                </a:solidFill>
              </a:rPr>
              <a:t>Hannah Davis, CC BY-SA 4.0 &lt;https://creativecommons.org/licenses/by-sa/4.0&gt;,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409988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Critique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8" name="Picture Placeholder 11" descr="A picture containing screenshot, 3d modeling, art&#10;&#10;Description automatically generated">
            <a:extLst>
              <a:ext uri="{FF2B5EF4-FFF2-40B4-BE49-F238E27FC236}">
                <a16:creationId xmlns:a16="http://schemas.microsoft.com/office/drawing/2014/main" id="{7F319AE5-A821-5819-9D2F-17251C7EEF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576" r="25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6173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268969" cy="3386772"/>
          </a:xfrm>
        </p:spPr>
        <p:txBody>
          <a:bodyPr vert="horz" lIns="18000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We were given a single dataset for the fly step, having more data could have allowed for more variability in the stepping pattern;</a:t>
            </a:r>
          </a:p>
          <a:p>
            <a:r>
              <a:rPr lang="en-US">
                <a:latin typeface="Arial"/>
                <a:cs typeface="Arial"/>
              </a:rPr>
              <a:t>The mechanical model of the fly seemed quite realistic and well realized;</a:t>
            </a:r>
          </a:p>
          <a:p>
            <a:r>
              <a:rPr lang="en-US">
                <a:latin typeface="Arial"/>
                <a:cs typeface="Arial"/>
              </a:rPr>
              <a:t>Integrating vision and olfaction could be valuable to realize a more robust controller.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Critique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182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These three controller could be merged:</a:t>
            </a:r>
            <a:endParaRPr lang="fr-FR"/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        Rule-based as a baseline             </a:t>
            </a:r>
            <a:r>
              <a:rPr lang="en-US">
                <a:solidFill>
                  <a:schemeClr val="accent1"/>
                </a:solidFill>
                <a:latin typeface="Arial"/>
                <a:cs typeface="Arial"/>
              </a:rPr>
              <a:t>simplicity </a:t>
            </a:r>
            <a:endParaRPr lang="fr-FR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        CPG-based for enhancement             </a:t>
            </a:r>
            <a:r>
              <a:rPr lang="en-US">
                <a:solidFill>
                  <a:schemeClr val="accent1"/>
                </a:solidFill>
                <a:latin typeface="Arial"/>
                <a:cs typeface="Arial"/>
              </a:rPr>
              <a:t>regularity</a:t>
            </a: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        Reinforcement learning for fine-tuning            </a:t>
            </a:r>
            <a:r>
              <a:rPr lang="en-US">
                <a:solidFill>
                  <a:schemeClr val="accent1"/>
                </a:solidFill>
                <a:latin typeface="Arial"/>
                <a:cs typeface="Arial"/>
              </a:rPr>
              <a:t>optimization</a:t>
            </a:r>
          </a:p>
          <a:p>
            <a:pPr lvl="1"/>
            <a:endParaRPr lang="en-US">
              <a:latin typeface="Arial"/>
              <a:cs typeface="Arial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Critique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8" name="Oval 17">
            <a:extLst>
              <a:ext uri="{FF2B5EF4-FFF2-40B4-BE49-F238E27FC236}">
                <a16:creationId xmlns:a16="http://schemas.microsoft.com/office/drawing/2014/main" id="{3D83FEC8-30D5-43BB-768A-F38C8071CE41}"/>
              </a:ext>
            </a:extLst>
          </p:cNvPr>
          <p:cNvSpPr/>
          <p:nvPr/>
        </p:nvSpPr>
        <p:spPr>
          <a:xfrm>
            <a:off x="1289048" y="2311796"/>
            <a:ext cx="206374" cy="1984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1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1EF284F3-A268-D0E6-22FB-1B4F38E75239}"/>
              </a:ext>
            </a:extLst>
          </p:cNvPr>
          <p:cNvSpPr/>
          <p:nvPr/>
        </p:nvSpPr>
        <p:spPr>
          <a:xfrm>
            <a:off x="4319587" y="2357437"/>
            <a:ext cx="504825" cy="10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0B863613-F997-2D53-317A-A16A54C2677F}"/>
              </a:ext>
            </a:extLst>
          </p:cNvPr>
          <p:cNvSpPr/>
          <p:nvPr/>
        </p:nvSpPr>
        <p:spPr>
          <a:xfrm>
            <a:off x="1289048" y="2635646"/>
            <a:ext cx="206374" cy="1984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2</a:t>
            </a:r>
            <a:endParaRPr lang="en-US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49491A4-6ADC-A691-4EC9-D84128C7E2EB}"/>
              </a:ext>
            </a:extLst>
          </p:cNvPr>
          <p:cNvSpPr/>
          <p:nvPr/>
        </p:nvSpPr>
        <p:spPr>
          <a:xfrm>
            <a:off x="4719637" y="2681287"/>
            <a:ext cx="504825" cy="10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40E631E4-5012-D9D2-BC7A-86F11369C282}"/>
              </a:ext>
            </a:extLst>
          </p:cNvPr>
          <p:cNvSpPr/>
          <p:nvPr/>
        </p:nvSpPr>
        <p:spPr>
          <a:xfrm>
            <a:off x="1289048" y="2988071"/>
            <a:ext cx="206374" cy="1984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3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FFCC67A8-C7AA-BC28-AC2B-629AC44F5317}"/>
              </a:ext>
            </a:extLst>
          </p:cNvPr>
          <p:cNvSpPr/>
          <p:nvPr/>
        </p:nvSpPr>
        <p:spPr>
          <a:xfrm>
            <a:off x="5548312" y="3071812"/>
            <a:ext cx="504825" cy="10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076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We obtained some non-realistic gait patterns with some controllers;</a:t>
            </a:r>
          </a:p>
          <a:p>
            <a:r>
              <a:rPr lang="en-US">
                <a:latin typeface="Arial"/>
                <a:cs typeface="Arial"/>
              </a:rPr>
              <a:t>Combine neurophysiological experiments with controller development to get more biologically relevant gait patterns.</a:t>
            </a:r>
          </a:p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Critique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104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Red and purple background design">
            <a:extLst>
              <a:ext uri="{FF2B5EF4-FFF2-40B4-BE49-F238E27FC236}">
                <a16:creationId xmlns:a16="http://schemas.microsoft.com/office/drawing/2014/main" id="{158DDAA6-927F-53A2-C656-4E1A3B2B53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264" r="23264"/>
          <a:stretch/>
        </p:blipFill>
        <p:spPr>
          <a:xfrm>
            <a:off x="904875" y="10"/>
            <a:ext cx="8239125" cy="5143490"/>
          </a:xfrm>
          <a:prstGeom prst="rect">
            <a:avLst/>
          </a:prstGeom>
          <a:noFill/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45</a:t>
            </a:fld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39024-305D-5613-570D-71502B7D5C37}"/>
              </a:ext>
            </a:extLst>
          </p:cNvPr>
          <p:cNvSpPr txBox="1"/>
          <p:nvPr/>
        </p:nvSpPr>
        <p:spPr>
          <a:xfrm>
            <a:off x="2074043" y="460448"/>
            <a:ext cx="600690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500" b="1">
                <a:solidFill>
                  <a:schemeClr val="bg1"/>
                </a:solidFill>
              </a:rPr>
              <a:t>Thanks for your attention!</a:t>
            </a:r>
          </a:p>
        </p:txBody>
      </p:sp>
      <p:pic>
        <p:nvPicPr>
          <p:cNvPr id="17" name="Untitled">
            <a:hlinkClick r:id="" action="ppaction://media"/>
            <a:extLst>
              <a:ext uri="{FF2B5EF4-FFF2-40B4-BE49-F238E27FC236}">
                <a16:creationId xmlns:a16="http://schemas.microsoft.com/office/drawing/2014/main" id="{0591B00D-45D1-7C5C-4DD8-1A2BF1C37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0662" y="1249251"/>
            <a:ext cx="4713667" cy="3535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9429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Walking pattern controlled by rules presented in the Cruse et al.</a:t>
            </a:r>
            <a:endParaRPr lang="en-US"/>
          </a:p>
          <a:p>
            <a:pPr lvl="1"/>
            <a:r>
              <a:rPr lang="en-US">
                <a:latin typeface="Arial"/>
                <a:cs typeface="Arial"/>
              </a:rPr>
              <a:t>1st rule “suppress lift-off”</a:t>
            </a:r>
          </a:p>
          <a:p>
            <a:pPr lvl="1"/>
            <a:r>
              <a:rPr lang="en-US">
                <a:latin typeface="Arial"/>
                <a:cs typeface="Arial"/>
              </a:rPr>
              <a:t>2d rule “facilitate early protraction”</a:t>
            </a:r>
            <a:endParaRPr lang="en-US"/>
          </a:p>
          <a:p>
            <a:pPr lvl="1"/>
            <a:r>
              <a:rPr lang="en-US">
                <a:latin typeface="Arial"/>
                <a:cs typeface="Arial"/>
              </a:rPr>
              <a:t>3rd rule “enforce late protraction”</a:t>
            </a:r>
            <a:endParaRPr lang="en-US"/>
          </a:p>
          <a:p>
            <a:pPr lvl="1"/>
            <a:r>
              <a:rPr lang="en-US">
                <a:latin typeface="Arial"/>
                <a:cs typeface="Arial"/>
              </a:rPr>
              <a:t>5th rule “distribute propulsive force”</a:t>
            </a:r>
            <a:endParaRPr lang="en-US"/>
          </a:p>
          <a:p>
            <a:endParaRPr lang="en-US"/>
          </a:p>
          <a:p>
            <a:r>
              <a:rPr lang="en-US">
                <a:latin typeface="Arial"/>
                <a:cs typeface="Arial"/>
              </a:rPr>
              <a:t>New rule: "leg gap extraction"</a:t>
            </a:r>
            <a:endParaRPr lang="en-US"/>
          </a:p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172325" cy="1072753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Demi Cond"/>
                <a:ea typeface="Roboto Black"/>
                <a:cs typeface="Arial"/>
              </a:rPr>
              <a:t>Decentralized controller based on simple rules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 u="none" strike="noStrike">
                <a:effectLst/>
                <a:latin typeface="Arial" panose="020B0604020202020204" pitchFamily="34" charset="0"/>
              </a:rPr>
              <a:t>Flore Munier-</a:t>
            </a:r>
            <a:r>
              <a:rPr lang="en-US" b="0" i="0" u="none" strike="noStrike" err="1">
                <a:effectLst/>
                <a:latin typeface="Arial" panose="020B0604020202020204" pitchFamily="34" charset="0"/>
              </a:rPr>
              <a:t>Jolain</a:t>
            </a:r>
            <a:endParaRPr lang="en-US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2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Demi Cond"/>
                <a:ea typeface="Roboto Black"/>
                <a:cs typeface="Arial"/>
              </a:rPr>
              <a:t>Results - Flat terrain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 u="none" strike="noStrike">
                <a:effectLst/>
                <a:latin typeface="Arial" panose="020B0604020202020204" pitchFamily="34" charset="0"/>
              </a:rPr>
              <a:t>Flore Munier-</a:t>
            </a:r>
            <a:r>
              <a:rPr lang="en-US" b="0" i="0" u="none" strike="noStrike" err="1">
                <a:effectLst/>
                <a:latin typeface="Arial" panose="020B0604020202020204" pitchFamily="34" charset="0"/>
              </a:rPr>
              <a:t>Jolain</a:t>
            </a:r>
            <a:endParaRPr lang="en-US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7" name="Image 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35B395E-77EB-FD13-CA33-38D3F4CAF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1200409"/>
            <a:ext cx="3971925" cy="1847331"/>
          </a:xfrm>
          <a:prstGeom prst="rect">
            <a:avLst/>
          </a:prstGeom>
        </p:spPr>
      </p:pic>
      <p:pic>
        <p:nvPicPr>
          <p:cNvPr id="8" name="Image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06445D5E-4080-FEB2-306C-43D98867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054524"/>
            <a:ext cx="2743200" cy="2139102"/>
          </a:xfrm>
          <a:prstGeom prst="rect">
            <a:avLst/>
          </a:prstGeom>
        </p:spPr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4250DF71-4334-5631-00AD-E887977D0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25" y="3211513"/>
            <a:ext cx="7726363" cy="1834197"/>
          </a:xfrm>
        </p:spPr>
        <p:txBody>
          <a:bodyPr vert="horz" lIns="18000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Forward motion</a:t>
            </a:r>
          </a:p>
          <a:p>
            <a:r>
              <a:rPr lang="en-US">
                <a:latin typeface="Arial"/>
                <a:cs typeface="Arial"/>
              </a:rPr>
              <a:t>Irregular gait pattern with unbalanced swing and stance phases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9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895850" cy="1072753"/>
          </a:xfrm>
        </p:spPr>
        <p:txBody>
          <a:bodyPr/>
          <a:lstStyle/>
          <a:p>
            <a:r>
              <a:rPr lang="en-US" dirty="0">
                <a:latin typeface="Franklin Gothic Demi Cond"/>
                <a:ea typeface="Roboto Black"/>
                <a:cs typeface="Arial"/>
              </a:rPr>
              <a:t>Results - Blocks terrain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A CONTROLLER FOR VIRTUAL FLY LOCOMOTION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 u="none" strike="noStrike">
                <a:effectLst/>
                <a:latin typeface="Arial" panose="020B0604020202020204" pitchFamily="34" charset="0"/>
              </a:rPr>
              <a:t>Flore Munier-</a:t>
            </a:r>
            <a:r>
              <a:rPr lang="en-US" b="0" i="0" u="none" strike="noStrike" err="1">
                <a:effectLst/>
                <a:latin typeface="Arial" panose="020B0604020202020204" pitchFamily="34" charset="0"/>
              </a:rPr>
              <a:t>Jolain</a:t>
            </a:r>
            <a:endParaRPr lang="en-US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2" name="Image 7" descr="Une image contenant texte, antenne, capture d’écran&#10;&#10;Description générée automatiquement">
            <a:extLst>
              <a:ext uri="{FF2B5EF4-FFF2-40B4-BE49-F238E27FC236}">
                <a16:creationId xmlns:a16="http://schemas.microsoft.com/office/drawing/2014/main" id="{38636720-4B4F-8660-B242-BCBA342EB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5" y="351447"/>
            <a:ext cx="2705100" cy="2059356"/>
          </a:xfrm>
          <a:prstGeom prst="rect">
            <a:avLst/>
          </a:prstGeom>
        </p:spPr>
      </p:pic>
      <p:pic>
        <p:nvPicPr>
          <p:cNvPr id="8" name="Image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87FD9CB-0651-F1E1-67EC-49EB568C9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475" y="2856522"/>
            <a:ext cx="2705100" cy="2097456"/>
          </a:xfrm>
          <a:prstGeom prst="rect">
            <a:avLst/>
          </a:prstGeom>
        </p:spPr>
      </p:pic>
      <p:pic>
        <p:nvPicPr>
          <p:cNvPr id="9" name="output_blocks">
            <a:hlinkClick r:id="" action="ppaction://media"/>
            <a:extLst>
              <a:ext uri="{FF2B5EF4-FFF2-40B4-BE49-F238E27FC236}">
                <a16:creationId xmlns:a16="http://schemas.microsoft.com/office/drawing/2014/main" id="{BA2CC2D0-CD4A-F748-4202-E7EA8EC173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1550" y="1285875"/>
            <a:ext cx="38862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5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 descr="Une image contenant texte, musique, piano&#10;&#10;Description générée automatiquement">
            <a:extLst>
              <a:ext uri="{FF2B5EF4-FFF2-40B4-BE49-F238E27FC236}">
                <a16:creationId xmlns:a16="http://schemas.microsoft.com/office/drawing/2014/main" id="{437E6C10-DC27-25FB-E08B-864B1366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389449"/>
            <a:ext cx="3947691" cy="1840581"/>
          </a:xfrm>
          <a:prstGeom prst="rect">
            <a:avLst/>
          </a:prstGeom>
          <a:noFill/>
        </p:spPr>
      </p:pic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C4C7AB32-7F25-5517-A4E5-3B75E7597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1672" y="1173163"/>
            <a:ext cx="3671466" cy="2330054"/>
          </a:xfrm>
        </p:spPr>
        <p:txBody>
          <a:bodyPr vert="horz" lIns="18000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>
                <a:latin typeface="Arial"/>
                <a:cs typeface="Arial"/>
              </a:rPr>
              <a:t>Despite the additional rule the fly get stuck</a:t>
            </a:r>
          </a:p>
          <a:p>
            <a:r>
              <a:rPr lang="en-US">
                <a:latin typeface="Arial"/>
                <a:cs typeface="Arial"/>
              </a:rPr>
              <a:t>Find a rules which can extract the fly when multiple legs are trapped</a:t>
            </a:r>
            <a:endParaRPr lang="en-US"/>
          </a:p>
          <a:p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010025" cy="105370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Franklin Gothic Demi Cond"/>
                <a:ea typeface="Roboto Black"/>
                <a:cs typeface="Arial"/>
              </a:rPr>
              <a:t>Results - Gapped terrain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r>
              <a:rPr lang="en-US" b="0" i="0" u="none" strike="noStrike">
                <a:effectLst/>
                <a:latin typeface="Arial" panose="020B0604020202020204" pitchFamily="34" charset="0"/>
              </a:rPr>
              <a:t>Flore Munier-</a:t>
            </a:r>
            <a:r>
              <a:rPr lang="en-US" b="0" i="0" u="none" strike="noStrike" err="1">
                <a:effectLst/>
                <a:latin typeface="Arial" panose="020B0604020202020204" pitchFamily="34" charset="0"/>
              </a:rPr>
              <a:t>Jolain</a:t>
            </a:r>
            <a:endParaRPr lang="en-US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40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895850" cy="1072753"/>
          </a:xfrm>
        </p:spPr>
        <p:txBody>
          <a:bodyPr/>
          <a:lstStyle/>
          <a:p>
            <a:r>
              <a:rPr lang="en-US" dirty="0">
                <a:latin typeface="Franklin Gothic Demi Cond"/>
                <a:ea typeface="Roboto Black"/>
                <a:cs typeface="Arial"/>
              </a:rPr>
              <a:t>Possible improvements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A CONTROLLER FOR VIRTUAL FLY LOCOMOTION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 u="none" strike="noStrike">
                <a:effectLst/>
                <a:latin typeface="Arial" panose="020B0604020202020204" pitchFamily="34" charset="0"/>
              </a:rPr>
              <a:t>Flore Munier-</a:t>
            </a:r>
            <a:r>
              <a:rPr lang="en-US" b="0" i="0" u="none" strike="noStrike" err="1">
                <a:effectLst/>
                <a:latin typeface="Arial" panose="020B0604020202020204" pitchFamily="34" charset="0"/>
              </a:rPr>
              <a:t>Jolain</a:t>
            </a:r>
            <a:endParaRPr lang="en-US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0F611DB-B715-978D-E749-F0B7D4AA6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386772"/>
          </a:xfrm>
        </p:spPr>
        <p:txBody>
          <a:bodyPr vert="horz" lIns="18000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Essential to tune the different rules weight with Reinforcement Learning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Implement specific swing and stance movements</a:t>
            </a:r>
          </a:p>
          <a:p>
            <a:r>
              <a:rPr lang="en-US">
                <a:latin typeface="Arial"/>
                <a:cs typeface="Arial"/>
              </a:rPr>
              <a:t>Improve force signal detected by sensors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Implement new experimental rules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681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</TotalTime>
  <Words>1920</Words>
  <Application>Microsoft Macintosh PowerPoint</Application>
  <PresentationFormat>On-screen Show (16:9)</PresentationFormat>
  <Paragraphs>423</Paragraphs>
  <Slides>45</Slides>
  <Notes>14</Notes>
  <HiddenSlides>1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Cambria Math</vt:lpstr>
      <vt:lpstr>Franklin Gothic Demi Cond</vt:lpstr>
      <vt:lpstr>Wingdings</vt:lpstr>
      <vt:lpstr>Wingdings,Sans-Serif</vt:lpstr>
      <vt:lpstr>Thème Office</vt:lpstr>
      <vt:lpstr>A controller  for virtual fly locomotion</vt:lpstr>
      <vt:lpstr>Introduction</vt:lpstr>
      <vt:lpstr>Introduction</vt:lpstr>
      <vt:lpstr>Rule-based controller</vt:lpstr>
      <vt:lpstr>Decentralized controller based on simple rules</vt:lpstr>
      <vt:lpstr>Results - Flat terrain</vt:lpstr>
      <vt:lpstr>Results - Blocks terrain</vt:lpstr>
      <vt:lpstr>Results - Gapped terrain</vt:lpstr>
      <vt:lpstr>Possible improvements</vt:lpstr>
      <vt:lpstr>CPG-based controller</vt:lpstr>
      <vt:lpstr>Introduction</vt:lpstr>
      <vt:lpstr>From open-loop to closed loop</vt:lpstr>
      <vt:lpstr>From open-loop to closed-loop</vt:lpstr>
      <vt:lpstr>From open-loop to closed-loop</vt:lpstr>
      <vt:lpstr>From open-loop to closed-loop</vt:lpstr>
      <vt:lpstr>Tripod gait VS Caterpillar gait</vt:lpstr>
      <vt:lpstr>Tripod gait VS Caterpillar gait</vt:lpstr>
      <vt:lpstr>Tripod gait VS Caterpillar gait</vt:lpstr>
      <vt:lpstr>Tripod gait VS Caterpillar gait</vt:lpstr>
      <vt:lpstr>Tripod gait VS Caterpillar gait</vt:lpstr>
      <vt:lpstr>Results – Flat terrain</vt:lpstr>
      <vt:lpstr>Results – Blocks terrain</vt:lpstr>
      <vt:lpstr>Results – Gapped terrain</vt:lpstr>
      <vt:lpstr>Results – Gapped terrain</vt:lpstr>
      <vt:lpstr>Rule-Based Reinforcement Learning Hybrid controller</vt:lpstr>
      <vt:lpstr>Background</vt:lpstr>
      <vt:lpstr>Background –  The Capacity Problem</vt:lpstr>
      <vt:lpstr>Background –  Matching Capacities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Summary</vt:lpstr>
      <vt:lpstr>Summary – Rule-based controller</vt:lpstr>
      <vt:lpstr>Summary – CPG-based controller</vt:lpstr>
      <vt:lpstr>Summary – RL-based controller</vt:lpstr>
      <vt:lpstr>Critique</vt:lpstr>
      <vt:lpstr>Critique</vt:lpstr>
      <vt:lpstr>Critique</vt:lpstr>
      <vt:lpstr>Critique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Zunino Luca</cp:lastModifiedBy>
  <cp:revision>2</cp:revision>
  <dcterms:created xsi:type="dcterms:W3CDTF">2019-04-02T06:24:35Z</dcterms:created>
  <dcterms:modified xsi:type="dcterms:W3CDTF">2023-05-30T14:54:08Z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